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9"/>
  </p:notesMasterIdLst>
  <p:sldIdLst>
    <p:sldId id="256" r:id="rId2"/>
    <p:sldId id="278" r:id="rId3"/>
    <p:sldId id="257" r:id="rId4"/>
    <p:sldId id="280" r:id="rId5"/>
    <p:sldId id="279" r:id="rId6"/>
    <p:sldId id="259" r:id="rId7"/>
    <p:sldId id="260" r:id="rId8"/>
    <p:sldId id="261" r:id="rId9"/>
    <p:sldId id="281" r:id="rId10"/>
    <p:sldId id="262" r:id="rId11"/>
    <p:sldId id="263" r:id="rId12"/>
    <p:sldId id="264" r:id="rId13"/>
    <p:sldId id="265" r:id="rId14"/>
    <p:sldId id="282" r:id="rId15"/>
    <p:sldId id="283" r:id="rId16"/>
    <p:sldId id="284" r:id="rId17"/>
    <p:sldId id="267" r:id="rId18"/>
    <p:sldId id="268" r:id="rId19"/>
    <p:sldId id="269" r:id="rId20"/>
    <p:sldId id="271" r:id="rId21"/>
    <p:sldId id="285" r:id="rId22"/>
    <p:sldId id="286" r:id="rId23"/>
    <p:sldId id="274" r:id="rId24"/>
    <p:sldId id="266" r:id="rId25"/>
    <p:sldId id="287" r:id="rId26"/>
    <p:sldId id="275" r:id="rId27"/>
    <p:sldId id="27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ABD38F-499F-4D74-AB69-CC11AA1BA36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8C538A8-60FB-44E6-A1BC-5D1738397EA8}" type="pres">
      <dgm:prSet presAssocID="{6EABD38F-499F-4D74-AB69-CC11AA1BA36F}" presName="hierChild1" presStyleCnt="0">
        <dgm:presLayoutVars>
          <dgm:chPref val="1"/>
          <dgm:dir/>
          <dgm:animOne val="branch"/>
          <dgm:animLvl val="lvl"/>
          <dgm:resizeHandles/>
        </dgm:presLayoutVars>
      </dgm:prSet>
      <dgm:spPr/>
      <dgm:t>
        <a:bodyPr/>
        <a:lstStyle/>
        <a:p>
          <a:endParaRPr lang="en-US"/>
        </a:p>
      </dgm:t>
    </dgm:pt>
  </dgm:ptLst>
  <dgm:cxnLst>
    <dgm:cxn modelId="{ECB84352-DDEC-4CF3-87DA-258885B63C70}" type="presOf" srcId="{6EABD38F-499F-4D74-AB69-CC11AA1BA36F}" destId="{38C538A8-60FB-44E6-A1BC-5D1738397EA8}" srcOrd="0"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C5D7CA-030C-460D-9354-C07CD3F6875F}" type="datetimeFigureOut">
              <a:rPr lang="en-US" smtClean="0"/>
              <a:pPr/>
              <a:t>17-Oct-25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B19838-AE94-4023-9AE5-E09F627EBA69}" type="slidenum">
              <a:rPr lang="en-US" smtClean="0"/>
              <a:pPr/>
              <a:t>‹#›</a:t>
            </a:fld>
            <a:endParaRPr lang="en-US"/>
          </a:p>
        </p:txBody>
      </p:sp>
    </p:spTree>
    <p:extLst>
      <p:ext uri="{BB962C8B-B14F-4D97-AF65-F5344CB8AC3E}">
        <p14:creationId xmlns:p14="http://schemas.microsoft.com/office/powerpoint/2010/main" xmlns="" val="1472587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B19838-AE94-4023-9AE5-E09F627EBA69}" type="slidenum">
              <a:rPr lang="en-US" smtClean="0"/>
              <a:pPr/>
              <a:t>1</a:t>
            </a:fld>
            <a:endParaRPr lang="en-US"/>
          </a:p>
        </p:txBody>
      </p:sp>
    </p:spTree>
    <p:extLst>
      <p:ext uri="{BB962C8B-B14F-4D97-AF65-F5344CB8AC3E}">
        <p14:creationId xmlns:p14="http://schemas.microsoft.com/office/powerpoint/2010/main" xmlns="" val="2588915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2F5CA04-EFFB-4611-BD65-2DF3BE0B7C5F}" type="datetimeFigureOut">
              <a:rPr lang="en-US" smtClean="0"/>
              <a:pPr/>
              <a:t>17-Oct-25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4BD2D4E-442E-48CD-9D46-C1FE5328EB0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2F5CA04-EFFB-4611-BD65-2DF3BE0B7C5F}" type="datetimeFigureOut">
              <a:rPr lang="en-US" smtClean="0"/>
              <a:pPr/>
              <a:t>17-Oct-25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D2D4E-442E-48CD-9D46-C1FE5328EB0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2F5CA04-EFFB-4611-BD65-2DF3BE0B7C5F}" type="datetimeFigureOut">
              <a:rPr lang="en-US" smtClean="0"/>
              <a:pPr/>
              <a:t>17-Oct-25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4BD2D4E-442E-48CD-9D46-C1FE5328EB0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2F5CA04-EFFB-4611-BD65-2DF3BE0B7C5F}" type="datetimeFigureOut">
              <a:rPr lang="en-US" smtClean="0"/>
              <a:pPr/>
              <a:t>17-Oct-25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D2D4E-442E-48CD-9D46-C1FE5328EB0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2F5CA04-EFFB-4611-BD65-2DF3BE0B7C5F}" type="datetimeFigureOut">
              <a:rPr lang="en-US" smtClean="0"/>
              <a:pPr/>
              <a:t>17-Oct-25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BD2D4E-442E-48CD-9D46-C1FE5328EB0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2F5CA04-EFFB-4611-BD65-2DF3BE0B7C5F}" type="datetimeFigureOut">
              <a:rPr lang="en-US" smtClean="0"/>
              <a:pPr/>
              <a:t>17-Oct-25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BD2D4E-442E-48CD-9D46-C1FE5328EB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5CA04-EFFB-4611-BD65-2DF3BE0B7C5F}" type="datetimeFigureOut">
              <a:rPr lang="en-US" smtClean="0"/>
              <a:pPr/>
              <a:t>17-Oct-25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BD2D4E-442E-48CD-9D46-C1FE5328EB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F5CA04-EFFB-4611-BD65-2DF3BE0B7C5F}" type="datetimeFigureOut">
              <a:rPr lang="en-US" smtClean="0"/>
              <a:pPr/>
              <a:t>17-Oct-25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D2D4E-442E-48CD-9D46-C1FE5328EB0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F5CA04-EFFB-4611-BD65-2DF3BE0B7C5F}" type="datetimeFigureOut">
              <a:rPr lang="en-US" smtClean="0"/>
              <a:pPr/>
              <a:t>17-Oct-25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54BD2D4E-442E-48CD-9D46-C1FE5328EB0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F5CA04-EFFB-4611-BD65-2DF3BE0B7C5F}" type="datetimeFigureOut">
              <a:rPr lang="en-US" smtClean="0"/>
              <a:pPr/>
              <a:t>17-Oct-25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D2D4E-442E-48CD-9D46-C1FE5328EB0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F5CA04-EFFB-4611-BD65-2DF3BE0B7C5F}" type="datetimeFigureOut">
              <a:rPr lang="en-US" smtClean="0"/>
              <a:pPr/>
              <a:t>17-Oct-25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D2D4E-442E-48CD-9D46-C1FE5328EB0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2F5CA04-EFFB-4611-BD65-2DF3BE0B7C5F}" type="datetimeFigureOut">
              <a:rPr lang="en-US" smtClean="0"/>
              <a:pPr/>
              <a:t>17-Oct-25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4BD2D4E-442E-48CD-9D46-C1FE5328EB0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200400"/>
            <a:ext cx="8839200" cy="3124200"/>
          </a:xfrm>
        </p:spPr>
        <p:txBody>
          <a:bodyPr>
            <a:normAutofit fontScale="92500"/>
          </a:bodyPr>
          <a:lstStyle/>
          <a:p>
            <a:r>
              <a:rPr lang="en-US" sz="3500" b="1" dirty="0" err="1" smtClean="0">
                <a:solidFill>
                  <a:srgbClr val="0070C0"/>
                </a:solidFill>
              </a:rPr>
              <a:t>Bhagwan</a:t>
            </a:r>
            <a:r>
              <a:rPr lang="en-US" sz="3500" b="1" dirty="0" smtClean="0">
                <a:solidFill>
                  <a:srgbClr val="0070C0"/>
                </a:solidFill>
              </a:rPr>
              <a:t> </a:t>
            </a:r>
            <a:r>
              <a:rPr lang="en-US" sz="3500" b="1" dirty="0" err="1" smtClean="0">
                <a:solidFill>
                  <a:srgbClr val="0070C0"/>
                </a:solidFill>
              </a:rPr>
              <a:t>Mahavir</a:t>
            </a:r>
            <a:r>
              <a:rPr lang="en-US" sz="3500" b="1" dirty="0" smtClean="0">
                <a:solidFill>
                  <a:srgbClr val="0070C0"/>
                </a:solidFill>
              </a:rPr>
              <a:t> College of Education (M.Ed.)</a:t>
            </a:r>
          </a:p>
          <a:p>
            <a:r>
              <a:rPr lang="en-US" sz="3300" dirty="0" smtClean="0"/>
              <a:t>                   </a:t>
            </a:r>
          </a:p>
          <a:p>
            <a:r>
              <a:rPr lang="en-US" sz="3500" dirty="0" smtClean="0"/>
              <a:t>Presented By : </a:t>
            </a:r>
          </a:p>
          <a:p>
            <a:pPr algn="l"/>
            <a:r>
              <a:rPr lang="en-US" sz="3500" dirty="0" smtClean="0"/>
              <a:t>                                Dr. </a:t>
            </a:r>
            <a:r>
              <a:rPr lang="en-US" sz="3500" dirty="0" err="1" smtClean="0"/>
              <a:t>Dilip</a:t>
            </a:r>
            <a:r>
              <a:rPr lang="en-US" sz="3500" dirty="0" smtClean="0"/>
              <a:t> M. Patel</a:t>
            </a:r>
          </a:p>
          <a:p>
            <a:pPr algn="l"/>
            <a:r>
              <a:rPr lang="en-US" sz="3500" dirty="0" smtClean="0"/>
              <a:t>            Dean and </a:t>
            </a:r>
            <a:r>
              <a:rPr lang="en-US" sz="3500" dirty="0" err="1" smtClean="0"/>
              <a:t>Principal,Department</a:t>
            </a:r>
            <a:r>
              <a:rPr lang="en-US" sz="3500" dirty="0" smtClean="0"/>
              <a:t> of Education</a:t>
            </a:r>
            <a:endParaRPr lang="en-US" sz="3500" dirty="0"/>
          </a:p>
        </p:txBody>
      </p:sp>
      <p:sp>
        <p:nvSpPr>
          <p:cNvPr id="2" name="Title 1"/>
          <p:cNvSpPr>
            <a:spLocks noGrp="1"/>
          </p:cNvSpPr>
          <p:nvPr>
            <p:ph type="ctrTitle"/>
          </p:nvPr>
        </p:nvSpPr>
        <p:spPr>
          <a:xfrm>
            <a:off x="685800" y="1524000"/>
            <a:ext cx="7924800" cy="1472184"/>
          </a:xfrm>
        </p:spPr>
        <p:txBody>
          <a:bodyPr>
            <a:normAutofit/>
          </a:bodyPr>
          <a:lstStyle/>
          <a:p>
            <a:pPr algn="ctr"/>
            <a:r>
              <a:rPr sz="4800" b="1" smtClean="0">
                <a:solidFill>
                  <a:schemeClr val="accent6">
                    <a:lumMod val="50000"/>
                  </a:schemeClr>
                </a:solidFill>
              </a:rPr>
              <a:t>  Bhagwan Mahavir University</a:t>
            </a:r>
            <a:endParaRPr lang="en-US" sz="4800" b="1" dirty="0">
              <a:solidFill>
                <a:schemeClr val="accent6">
                  <a:lumMod val="50000"/>
                </a:schemeClr>
              </a:solidFill>
            </a:endParaRPr>
          </a:p>
        </p:txBody>
      </p:sp>
      <p:pic>
        <p:nvPicPr>
          <p:cNvPr id="5" name="Picture 4" descr="images.png"/>
          <p:cNvPicPr>
            <a:picLocks noChangeAspect="1"/>
          </p:cNvPicPr>
          <p:nvPr/>
        </p:nvPicPr>
        <p:blipFill>
          <a:blip r:embed="rId3"/>
          <a:stretch>
            <a:fillRect/>
          </a:stretch>
        </p:blipFill>
        <p:spPr>
          <a:xfrm>
            <a:off x="0" y="0"/>
            <a:ext cx="1447800" cy="1447800"/>
          </a:xfrm>
          <a:prstGeom prst="rect">
            <a:avLst/>
          </a:prstGeom>
        </p:spPr>
      </p:pic>
      <p:pic>
        <p:nvPicPr>
          <p:cNvPr id="6" name="Picture 5" descr="C:\Users\pc-2\Desktop\M.Ed Logo.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91400" y="1524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itchFamily="18" charset="0"/>
                <a:cs typeface="Times New Roman" pitchFamily="18" charset="0"/>
              </a:rPr>
              <a:t>About BMCE</a:t>
            </a:r>
            <a:endParaRPr lang="en-US" b="1"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676400"/>
            <a:ext cx="8915400" cy="5181600"/>
          </a:xfrm>
        </p:spPr>
        <p:txBody>
          <a:bodyPr>
            <a:noAutofit/>
          </a:bodyPr>
          <a:lstStyle/>
          <a:p>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Bhagwan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Mahavir</a:t>
            </a:r>
            <a:r>
              <a:rPr lang="en-US" sz="2200" dirty="0" smtClean="0">
                <a:latin typeface="Times New Roman" pitchFamily="18" charset="0"/>
                <a:cs typeface="Times New Roman" pitchFamily="18" charset="0"/>
              </a:rPr>
              <a:t> College of Educati</a:t>
            </a:r>
            <a:r>
              <a:rPr lang="en-US" sz="2400" dirty="0" smtClean="0">
                <a:latin typeface="Times New Roman" pitchFamily="18" charset="0"/>
                <a:cs typeface="Times New Roman" pitchFamily="18" charset="0"/>
              </a:rPr>
              <a:t>o</a:t>
            </a:r>
            <a:r>
              <a:rPr lang="en-US" sz="2200" dirty="0" smtClean="0">
                <a:latin typeface="Times New Roman" pitchFamily="18" charset="0"/>
                <a:cs typeface="Times New Roman" pitchFamily="18" charset="0"/>
              </a:rPr>
              <a:t>n", </a:t>
            </a:r>
            <a:r>
              <a:rPr lang="en-US" sz="2200" dirty="0" err="1" smtClean="0">
                <a:latin typeface="Times New Roman" pitchFamily="18" charset="0"/>
                <a:cs typeface="Times New Roman" pitchFamily="18" charset="0"/>
              </a:rPr>
              <a:t>Surat</a:t>
            </a:r>
            <a:r>
              <a:rPr lang="en-US" sz="2200" dirty="0" smtClean="0">
                <a:latin typeface="Times New Roman" pitchFamily="18" charset="0"/>
                <a:cs typeface="Times New Roman" pitchFamily="18" charset="0"/>
              </a:rPr>
              <a:t> perceives to be Nationally and Globally accepted centre of learning in field of Education with state of Art Education involving the changes in techniques of Learning, Teaching and Research to improve the quality of Education and Employability for all Stake holders.</a:t>
            </a:r>
          </a:p>
          <a:p>
            <a:pPr>
              <a:buNone/>
            </a:pPr>
            <a:endParaRPr lang="en-US" sz="2200" dirty="0" smtClean="0">
              <a:latin typeface="Times New Roman" pitchFamily="18" charset="0"/>
              <a:cs typeface="Times New Roman" pitchFamily="18" charset="0"/>
            </a:endParaRPr>
          </a:p>
          <a:p>
            <a:r>
              <a:rPr lang="en-US" sz="2200" dirty="0" err="1" smtClean="0">
                <a:latin typeface="Times New Roman" pitchFamily="18" charset="0"/>
                <a:cs typeface="Times New Roman" pitchFamily="18" charset="0"/>
              </a:rPr>
              <a:t>Bhagwan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Mahavir</a:t>
            </a:r>
            <a:r>
              <a:rPr lang="en-US" sz="2200" dirty="0" smtClean="0">
                <a:latin typeface="Times New Roman" pitchFamily="18" charset="0"/>
                <a:cs typeface="Times New Roman" pitchFamily="18" charset="0"/>
              </a:rPr>
              <a:t> College of Education (M.Ed.) affiliated with </a:t>
            </a:r>
            <a:r>
              <a:rPr lang="en-US" sz="2200" dirty="0" err="1" smtClean="0">
                <a:latin typeface="Times New Roman" pitchFamily="18" charset="0"/>
                <a:cs typeface="Times New Roman" pitchFamily="18" charset="0"/>
              </a:rPr>
              <a:t>Bhagwan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Mahavir</a:t>
            </a:r>
            <a:r>
              <a:rPr lang="en-US" sz="2200" dirty="0" smtClean="0">
                <a:latin typeface="Times New Roman" pitchFamily="18" charset="0"/>
                <a:cs typeface="Times New Roman" pitchFamily="18" charset="0"/>
              </a:rPr>
              <a:t> University, </a:t>
            </a:r>
            <a:r>
              <a:rPr lang="en-US" sz="2200" dirty="0" err="1" smtClean="0">
                <a:latin typeface="Times New Roman" pitchFamily="18" charset="0"/>
                <a:cs typeface="Times New Roman" pitchFamily="18" charset="0"/>
              </a:rPr>
              <a:t>Vesu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Surat</a:t>
            </a:r>
            <a:r>
              <a:rPr lang="en-US" sz="2200" dirty="0" smtClean="0">
                <a:latin typeface="Times New Roman" pitchFamily="18" charset="0"/>
                <a:cs typeface="Times New Roman" pitchFamily="18" charset="0"/>
              </a:rPr>
              <a:t> recognized by NCTE, Bhopal with intake capacity of 50 students is running 2-year M.Ed. course in regular mode.</a:t>
            </a:r>
          </a:p>
          <a:p>
            <a:pPr>
              <a:buNone/>
            </a:pPr>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The building surrounded by green fields and contains spacious classrooms, well documented library, a multipurpose halls, modern computer lab.</a:t>
            </a:r>
            <a:endParaRPr lang="en-US" sz="2200" dirty="0">
              <a:latin typeface="Times New Roman" pitchFamily="18" charset="0"/>
              <a:cs typeface="Times New Roman" pitchFamily="18" charset="0"/>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382000" cy="1143000"/>
          </a:xfrm>
        </p:spPr>
        <p:txBody>
          <a:bodyPr>
            <a:normAutofit fontScale="90000"/>
          </a:bodyPr>
          <a:lstStyle/>
          <a:p>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latin typeface="Times New Roman" pitchFamily="18" charset="0"/>
                <a:cs typeface="Times New Roman" pitchFamily="18" charset="0"/>
              </a:rPr>
              <a:t/>
            </a:r>
            <a:br>
              <a:rPr lang="en-IN" sz="4400" b="1" dirty="0" smtClean="0">
                <a:latin typeface="Times New Roman" pitchFamily="18" charset="0"/>
                <a:cs typeface="Times New Roman" pitchFamily="18" charset="0"/>
              </a:rPr>
            </a:br>
            <a:r>
              <a:rPr lang="en-IN" sz="4400" b="1" dirty="0" smtClean="0">
                <a:solidFill>
                  <a:srgbClr val="0070C0"/>
                </a:solidFill>
                <a:latin typeface="Times New Roman" pitchFamily="18" charset="0"/>
                <a:cs typeface="Times New Roman" pitchFamily="18" charset="0"/>
              </a:rPr>
              <a:t>VISION</a:t>
            </a:r>
            <a:r>
              <a:rPr lang="en-US" sz="4400" b="1" dirty="0" smtClean="0">
                <a:solidFill>
                  <a:srgbClr val="0070C0"/>
                </a:solidFill>
                <a:latin typeface="Times New Roman" pitchFamily="18" charset="0"/>
                <a:cs typeface="Times New Roman" pitchFamily="18" charset="0"/>
              </a:rPr>
              <a:t> OF  THE COLLEGE</a:t>
            </a:r>
            <a:r>
              <a:rPr lang="en-US" dirty="0" smtClean="0"/>
              <a:t/>
            </a:r>
            <a:br>
              <a:rPr lang="en-US" dirty="0" smtClean="0"/>
            </a:br>
            <a:endParaRPr lang="en-US" b="1"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447800"/>
            <a:ext cx="8686800" cy="5181600"/>
          </a:xfrm>
        </p:spPr>
        <p:txBody>
          <a:bodyPr>
            <a:normAutofit/>
          </a:bodyPr>
          <a:lstStyle/>
          <a:p>
            <a:pPr>
              <a:buNone/>
            </a:pPr>
            <a:endParaRPr lang="en-US" u="sng" dirty="0" smtClean="0"/>
          </a:p>
          <a:p>
            <a:r>
              <a:rPr lang="en-IN" sz="2200" dirty="0" smtClean="0">
                <a:latin typeface="Times New Roman" pitchFamily="18" charset="0"/>
                <a:cs typeface="Times New Roman" pitchFamily="18" charset="0"/>
              </a:rPr>
              <a:t>To empower education prepare well-rounded professors, who can effectively train educators and who can contribute in development of Society and Nation and prepare graduates for research skills and innovative teaching methods in curricula for Quality Education.</a:t>
            </a:r>
          </a:p>
          <a:p>
            <a:endParaRPr lang="en-US" dirty="0"/>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en-US" sz="4400" b="1" dirty="0" smtClean="0">
                <a:solidFill>
                  <a:srgbClr val="0070C0"/>
                </a:solidFill>
                <a:latin typeface="Times New Roman" pitchFamily="18" charset="0"/>
                <a:cs typeface="Times New Roman" pitchFamily="18" charset="0"/>
              </a:rPr>
              <a:t>MISSION OF THE COLLEGE</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1417322225"/>
              </p:ext>
            </p:extLst>
          </p:nvPr>
        </p:nvGraphicFramePr>
        <p:xfrm>
          <a:off x="152400" y="1371600"/>
          <a:ext cx="8839200" cy="5346870"/>
        </p:xfrm>
        <a:graphic>
          <a:graphicData uri="http://schemas.openxmlformats.org/drawingml/2006/table">
            <a:tbl>
              <a:tblPr firstRow="1" bandRow="1">
                <a:tableStyleId>{5C22544A-7EE6-4342-B048-85BDC9FD1C3A}</a:tableStyleId>
              </a:tblPr>
              <a:tblGrid>
                <a:gridCol w="606611"/>
                <a:gridCol w="8232589"/>
              </a:tblGrid>
              <a:tr h="851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1" dirty="0" smtClean="0">
                          <a:solidFill>
                            <a:schemeClr val="tx1"/>
                          </a:solidFill>
                          <a:latin typeface="Times New Roman" pitchFamily="18" charset="0"/>
                          <a:cs typeface="Times New Roman" pitchFamily="18" charset="0"/>
                        </a:rPr>
                        <a:t>M1</a:t>
                      </a:r>
                      <a:endParaRPr lang="en-US" sz="2000" b="1" dirty="0" smtClean="0">
                        <a:solidFill>
                          <a:schemeClr val="tx1"/>
                        </a:solidFill>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0" dirty="0" smtClean="0">
                          <a:solidFill>
                            <a:schemeClr val="tx1"/>
                          </a:solidFill>
                          <a:latin typeface="Times New Roman" pitchFamily="18" charset="0"/>
                          <a:cs typeface="Times New Roman" pitchFamily="18" charset="0"/>
                        </a:rPr>
                        <a:t>To empower education prepare well-rounded professors, who can effectively train educators and who can contribute in development of Society and Nation and prepare graduates for research skills and innovative teaching methods in curricula for Quality Education.</a:t>
                      </a:r>
                    </a:p>
                  </a:txBody>
                  <a:tcPr>
                    <a:solidFill>
                      <a:schemeClr val="accent1">
                        <a:lumMod val="40000"/>
                        <a:lumOff val="60000"/>
                      </a:schemeClr>
                    </a:solidFill>
                  </a:tcPr>
                </a:tc>
              </a:tr>
              <a:tr h="609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1" dirty="0" smtClean="0">
                          <a:latin typeface="Times New Roman" pitchFamily="18" charset="0"/>
                          <a:cs typeface="Times New Roman" pitchFamily="18" charset="0"/>
                        </a:rPr>
                        <a:t>M2</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dirty="0" smtClean="0">
                          <a:latin typeface="Times New Roman" pitchFamily="18" charset="0"/>
                          <a:cs typeface="Times New Roman" pitchFamily="18" charset="0"/>
                        </a:rPr>
                        <a:t>To pursue continuous development of infrastructure and enhance state - of-art equipment to make our student tech savvy superior and </a:t>
                      </a:r>
                      <a:r>
                        <a:rPr lang="en-US" sz="2000" dirty="0" smtClean="0">
                          <a:latin typeface="Times New Roman" pitchFamily="18" charset="0"/>
                          <a:cs typeface="Times New Roman" pitchFamily="18" charset="0"/>
                        </a:rPr>
                        <a:t>develop leadership and management skills.</a:t>
                      </a:r>
                    </a:p>
                  </a:txBody>
                  <a:tcPr/>
                </a:tc>
              </a:tr>
              <a:tr h="8534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1" dirty="0" smtClean="0">
                          <a:latin typeface="Times New Roman" pitchFamily="18" charset="0"/>
                          <a:cs typeface="Times New Roman" pitchFamily="18" charset="0"/>
                        </a:rPr>
                        <a:t>M3</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dirty="0" smtClean="0">
                          <a:latin typeface="Times New Roman" pitchFamily="18" charset="0"/>
                          <a:cs typeface="Times New Roman" pitchFamily="18" charset="0"/>
                        </a:rPr>
                        <a:t>To collaborate with School / </a:t>
                      </a:r>
                      <a:r>
                        <a:rPr lang="en-IN" sz="2000" dirty="0" err="1" smtClean="0">
                          <a:latin typeface="Times New Roman" pitchFamily="18" charset="0"/>
                          <a:cs typeface="Times New Roman" pitchFamily="18" charset="0"/>
                        </a:rPr>
                        <a:t>College,Various</a:t>
                      </a:r>
                      <a:r>
                        <a:rPr lang="en-IN" sz="2000" dirty="0" smtClean="0">
                          <a:latin typeface="Times New Roman" pitchFamily="18" charset="0"/>
                          <a:cs typeface="Times New Roman" pitchFamily="18" charset="0"/>
                        </a:rPr>
                        <a:t> Educational Policies by Government, R&amp; D institutes, to promote practical application of knowledge with International alliances to achieve global excellence.</a:t>
                      </a:r>
                      <a:endParaRPr lang="en-US" sz="2000" dirty="0" smtClean="0">
                        <a:latin typeface="Times New Roman" pitchFamily="18" charset="0"/>
                        <a:cs typeface="Times New Roman" pitchFamily="18" charset="0"/>
                      </a:endParaRPr>
                    </a:p>
                  </a:txBody>
                  <a:tcPr/>
                </a:tc>
              </a:tr>
              <a:tr h="1005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1" dirty="0" smtClean="0">
                          <a:latin typeface="Times New Roman" pitchFamily="18" charset="0"/>
                          <a:cs typeface="Times New Roman" pitchFamily="18" charset="0"/>
                        </a:rPr>
                        <a:t>M4</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dirty="0" smtClean="0">
                          <a:latin typeface="Times New Roman" pitchFamily="18" charset="0"/>
                          <a:cs typeface="Times New Roman" pitchFamily="18" charset="0"/>
                        </a:rPr>
                        <a:t>To achieve overall excellence in education by continuously upgrading to understand diverse perspective of Teaching Learning process that will enhance Quality Education this in turn, will contribute to social and economic betterment of Society and Nation.</a:t>
                      </a:r>
                      <a:endParaRPr lang="en-US" sz="2000" dirty="0" smtClean="0">
                        <a:latin typeface="Times New Roman" pitchFamily="18" charset="0"/>
                        <a:cs typeface="Times New Roman" pitchFamily="18" charset="0"/>
                      </a:endParaRPr>
                    </a:p>
                  </a:txBody>
                  <a:tcPr/>
                </a:tc>
              </a:tr>
              <a:tr h="7139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b="1" dirty="0" smtClean="0">
                          <a:latin typeface="Times New Roman" pitchFamily="18" charset="0"/>
                          <a:cs typeface="Times New Roman" pitchFamily="18" charset="0"/>
                        </a:rPr>
                        <a:t>M5</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000" dirty="0" smtClean="0">
                          <a:latin typeface="Times New Roman" pitchFamily="18" charset="0"/>
                          <a:cs typeface="Times New Roman" pitchFamily="18" charset="0"/>
                        </a:rPr>
                        <a:t>To focus on Overall development of students, who can contribute to various educational policies and reforms and prepare leaders in the global community. </a:t>
                      </a:r>
                      <a:endParaRPr lang="en-US" sz="2000" dirty="0" smtClean="0">
                        <a:latin typeface="Times New Roman" pitchFamily="18" charset="0"/>
                        <a:cs typeface="Times New Roman" pitchFamily="18" charset="0"/>
                      </a:endParaRPr>
                    </a:p>
                  </a:txBody>
                  <a:tcPr/>
                </a:tc>
              </a:tr>
            </a:tbl>
          </a:graphicData>
        </a:graphic>
      </p:graphicFrame>
      <p:pic>
        <p:nvPicPr>
          <p:cNvPr id="5" name="Picture 4"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15200" y="1524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153400" cy="762000"/>
          </a:xfrm>
        </p:spPr>
        <p:txBody>
          <a:bodyPr>
            <a:normAutofit/>
          </a:bodyPr>
          <a:lstStyle/>
          <a:p>
            <a:r>
              <a:rPr lang="en-US" sz="3200" b="1" dirty="0" smtClean="0">
                <a:solidFill>
                  <a:srgbClr val="0070C0"/>
                </a:solidFill>
                <a:latin typeface="Times New Roman" pitchFamily="18" charset="0"/>
                <a:cs typeface="Times New Roman" pitchFamily="18" charset="0"/>
              </a:rPr>
              <a:t>Strategies for Achieving Vision/Mission</a:t>
            </a:r>
            <a:endParaRPr lang="en-US" sz="3200" b="1"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762000"/>
            <a:ext cx="8229600" cy="5943600"/>
          </a:xfrm>
        </p:spPr>
        <p:txBody>
          <a:bodyPr>
            <a:noAutofit/>
          </a:bodyPr>
          <a:lstStyle/>
          <a:p>
            <a:r>
              <a:rPr lang="en-US" sz="2000" b="1" dirty="0" smtClean="0">
                <a:latin typeface="Times New Roman" pitchFamily="18" charset="0"/>
                <a:cs typeface="Times New Roman" pitchFamily="18" charset="0"/>
              </a:rPr>
              <a:t>Curriculum development and instructional strategies</a:t>
            </a:r>
          </a:p>
          <a:p>
            <a:pPr marL="596646" indent="-514350">
              <a:buFont typeface="+mj-lt"/>
              <a:buAutoNum type="arabicParenR"/>
            </a:pPr>
            <a:r>
              <a:rPr lang="en-US" sz="2000" dirty="0" smtClean="0">
                <a:latin typeface="Times New Roman" pitchFamily="18" charset="0"/>
                <a:cs typeface="Times New Roman" pitchFamily="18" charset="0"/>
              </a:rPr>
              <a:t>Implement a dynamic, learner-centered curriculum</a:t>
            </a:r>
          </a:p>
          <a:p>
            <a:pPr marL="596646" indent="-514350">
              <a:buFont typeface="+mj-lt"/>
              <a:buAutoNum type="arabicParenR"/>
            </a:pPr>
            <a:r>
              <a:rPr lang="en-US" sz="2000" dirty="0" smtClean="0">
                <a:latin typeface="Times New Roman" pitchFamily="18" charset="0"/>
                <a:cs typeface="Times New Roman" pitchFamily="18" charset="0"/>
              </a:rPr>
              <a:t>Integrate technology and modern pedagogy.</a:t>
            </a:r>
          </a:p>
          <a:p>
            <a:pPr marL="596646" indent="-514350">
              <a:buFont typeface="+mj-lt"/>
              <a:buAutoNum type="arabicParenR"/>
            </a:pPr>
            <a:r>
              <a:rPr lang="en-US" sz="2000" dirty="0" smtClean="0">
                <a:latin typeface="Times New Roman" pitchFamily="18" charset="0"/>
                <a:cs typeface="Times New Roman" pitchFamily="18" charset="0"/>
              </a:rPr>
              <a:t>Foster research aptitude.</a:t>
            </a:r>
          </a:p>
          <a:p>
            <a:r>
              <a:rPr lang="en-US" sz="2000" b="1" dirty="0" smtClean="0">
                <a:latin typeface="Times New Roman" pitchFamily="18" charset="0"/>
                <a:cs typeface="Times New Roman" pitchFamily="18" charset="0"/>
              </a:rPr>
              <a:t>Faculty development and support</a:t>
            </a:r>
          </a:p>
          <a:p>
            <a:pPr marL="596646" indent="-514350">
              <a:buFont typeface="+mj-lt"/>
              <a:buAutoNum type="arabicParenR"/>
            </a:pPr>
            <a:r>
              <a:rPr lang="en-US" sz="2000" dirty="0" smtClean="0">
                <a:latin typeface="Times New Roman" pitchFamily="18" charset="0"/>
                <a:cs typeface="Times New Roman" pitchFamily="18" charset="0"/>
              </a:rPr>
              <a:t>Provide continuous professional development</a:t>
            </a:r>
          </a:p>
          <a:p>
            <a:pPr marL="596646" indent="-514350">
              <a:buFont typeface="+mj-lt"/>
              <a:buAutoNum type="arabicParenR"/>
            </a:pPr>
            <a:r>
              <a:rPr lang="en-US" sz="2000" dirty="0" smtClean="0">
                <a:latin typeface="Times New Roman" pitchFamily="18" charset="0"/>
                <a:cs typeface="Times New Roman" pitchFamily="18" charset="0"/>
              </a:rPr>
              <a:t>Encourage professional growth</a:t>
            </a:r>
          </a:p>
          <a:p>
            <a:pPr marL="596646" indent="-514350">
              <a:buFont typeface="+mj-lt"/>
              <a:buAutoNum type="arabicParenR"/>
            </a:pPr>
            <a:r>
              <a:rPr lang="en-US" sz="2000" dirty="0" smtClean="0">
                <a:latin typeface="Times New Roman" pitchFamily="18" charset="0"/>
                <a:cs typeface="Times New Roman" pitchFamily="18" charset="0"/>
              </a:rPr>
              <a:t>Create a supportive environment</a:t>
            </a:r>
          </a:p>
          <a:p>
            <a:pPr marL="596646" indent="-514350"/>
            <a:r>
              <a:rPr lang="en-US" sz="2000" b="1" dirty="0" smtClean="0">
                <a:latin typeface="Times New Roman" pitchFamily="18" charset="0"/>
                <a:cs typeface="Times New Roman" pitchFamily="18" charset="0"/>
              </a:rPr>
              <a:t>Student engagement and support</a:t>
            </a:r>
          </a:p>
          <a:p>
            <a:pPr marL="596646" indent="-514350">
              <a:buFont typeface="+mj-lt"/>
              <a:buAutoNum type="arabicParenR"/>
            </a:pPr>
            <a:r>
              <a:rPr lang="en-US" sz="2000" dirty="0" smtClean="0">
                <a:latin typeface="Times New Roman" pitchFamily="18" charset="0"/>
                <a:cs typeface="Times New Roman" pitchFamily="18" charset="0"/>
              </a:rPr>
              <a:t>Connect lessons to real-world applications.</a:t>
            </a:r>
          </a:p>
          <a:p>
            <a:pPr marL="596646" indent="-514350">
              <a:buFont typeface="+mj-lt"/>
              <a:buAutoNum type="arabicParenR"/>
            </a:pPr>
            <a:r>
              <a:rPr lang="en-US" sz="2000" dirty="0" smtClean="0">
                <a:latin typeface="Times New Roman" pitchFamily="18" charset="0"/>
                <a:cs typeface="Times New Roman" pitchFamily="18" charset="0"/>
              </a:rPr>
              <a:t>Provide personalized and interactive learning.</a:t>
            </a:r>
          </a:p>
          <a:p>
            <a:pPr marL="596646" indent="-514350">
              <a:buFont typeface="+mj-lt"/>
              <a:buAutoNum type="arabicParenR"/>
            </a:pPr>
            <a:r>
              <a:rPr lang="en-US" sz="2000" dirty="0" smtClean="0">
                <a:latin typeface="Times New Roman" pitchFamily="18" charset="0"/>
                <a:cs typeface="Times New Roman" pitchFamily="18" charset="0"/>
              </a:rPr>
              <a:t>Involve students in program improvement.</a:t>
            </a:r>
          </a:p>
          <a:p>
            <a:pPr marL="596646" indent="-514350"/>
            <a:r>
              <a:rPr lang="en-US" sz="2000" b="1" dirty="0" smtClean="0">
                <a:latin typeface="Times New Roman" pitchFamily="18" charset="0"/>
                <a:cs typeface="Times New Roman" pitchFamily="18" charset="0"/>
              </a:rPr>
              <a:t>Community engagement and social responsibility</a:t>
            </a:r>
          </a:p>
          <a:p>
            <a:pPr marL="596646" indent="-514350">
              <a:buFont typeface="+mj-lt"/>
              <a:buAutoNum type="arabicParenR"/>
            </a:pPr>
            <a:r>
              <a:rPr lang="en-US" sz="2000" dirty="0" smtClean="0">
                <a:latin typeface="Times New Roman" pitchFamily="18" charset="0"/>
                <a:cs typeface="Times New Roman" pitchFamily="18" charset="0"/>
              </a:rPr>
              <a:t>Develop community-based learning initiatives</a:t>
            </a:r>
          </a:p>
          <a:p>
            <a:pPr marL="596646" indent="-514350">
              <a:buFont typeface="+mj-lt"/>
              <a:buAutoNum type="arabicParenR"/>
            </a:pPr>
            <a:r>
              <a:rPr lang="en-US" sz="2000" dirty="0" smtClean="0">
                <a:latin typeface="Times New Roman" pitchFamily="18" charset="0"/>
                <a:cs typeface="Times New Roman" pitchFamily="18" charset="0"/>
              </a:rPr>
              <a:t>Cultivate social consciousness</a:t>
            </a:r>
          </a:p>
          <a:p>
            <a:pPr marL="596646" indent="-514350">
              <a:buFont typeface="+mj-lt"/>
              <a:buAutoNum type="arabicParenR"/>
            </a:pPr>
            <a:r>
              <a:rPr lang="en-US" sz="2000" dirty="0" smtClean="0">
                <a:latin typeface="Times New Roman" pitchFamily="18" charset="0"/>
                <a:cs typeface="Times New Roman" pitchFamily="18" charset="0"/>
              </a:rPr>
              <a:t>Share institutional resources.</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15200" y="1524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latin typeface="Times New Roman" pitchFamily="18" charset="0"/>
                <a:cs typeface="Times New Roman" pitchFamily="18" charset="0"/>
              </a:rPr>
              <a:t>Key highlights of the year </a:t>
            </a:r>
            <a:endParaRPr lang="en-US"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200" dirty="0" smtClean="0">
                <a:latin typeface="Times New Roman" pitchFamily="18" charset="0"/>
                <a:cs typeface="Times New Roman" pitchFamily="18" charset="0"/>
              </a:rPr>
              <a:t>Celebration of festival with various skilled based activities</a:t>
            </a:r>
          </a:p>
          <a:p>
            <a:r>
              <a:rPr lang="en-US" sz="2200" dirty="0" smtClean="0">
                <a:latin typeface="Times New Roman" pitchFamily="18" charset="0"/>
                <a:cs typeface="Times New Roman" pitchFamily="18" charset="0"/>
              </a:rPr>
              <a:t>Effective classroom teaching with different approach and methods.</a:t>
            </a:r>
          </a:p>
          <a:p>
            <a:r>
              <a:rPr lang="en-US" sz="2200" dirty="0" smtClean="0">
                <a:latin typeface="Times New Roman" pitchFamily="18" charset="0"/>
                <a:cs typeface="Times New Roman" pitchFamily="18" charset="0"/>
              </a:rPr>
              <a:t>Seminar and conference </a:t>
            </a:r>
            <a:endParaRPr lang="en-US" sz="2200" dirty="0">
              <a:latin typeface="Times New Roman" pitchFamily="18" charset="0"/>
              <a:cs typeface="Times New Roman" pitchFamily="18" charset="0"/>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343554735"/>
              </p:ext>
            </p:extLst>
          </p:nvPr>
        </p:nvGraphicFramePr>
        <p:xfrm>
          <a:off x="0" y="1397000"/>
          <a:ext cx="9144000" cy="523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0" name="Rectangle 119"/>
          <p:cNvSpPr/>
          <p:nvPr/>
        </p:nvSpPr>
        <p:spPr>
          <a:xfrm>
            <a:off x="570599" y="316093"/>
            <a:ext cx="5791200" cy="5847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en-US" sz="3200" dirty="0">
                <a:solidFill>
                  <a:srgbClr val="0070C0"/>
                </a:solidFill>
                <a:latin typeface="Times New Roman" pitchFamily="18" charset="0"/>
                <a:cs typeface="Times New Roman" pitchFamily="18" charset="0"/>
              </a:rPr>
              <a:t>Governance &amp; </a:t>
            </a:r>
            <a:r>
              <a:rPr lang="en-US" sz="3200" dirty="0" smtClean="0">
                <a:solidFill>
                  <a:srgbClr val="0070C0"/>
                </a:solidFill>
                <a:latin typeface="Times New Roman" pitchFamily="18" charset="0"/>
                <a:cs typeface="Times New Roman" pitchFamily="18" charset="0"/>
              </a:rPr>
              <a:t>Administration</a:t>
            </a:r>
            <a:endParaRPr lang="en-IN" sz="3200" dirty="0"/>
          </a:p>
        </p:txBody>
      </p:sp>
      <p:pic>
        <p:nvPicPr>
          <p:cNvPr id="121" name="Picture 120" descr="C:\Users\pc-2\Desktop\M.Ed Logo.jp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923888" y="335543"/>
            <a:ext cx="1674719" cy="1354024"/>
          </a:xfrm>
          <a:prstGeom prst="rect">
            <a:avLst/>
          </a:prstGeom>
          <a:ln>
            <a:noFill/>
          </a:ln>
          <a:effectLst>
            <a:outerShdw blurRad="292100" dist="139700" dir="2700000" algn="tl" rotWithShape="0">
              <a:srgbClr val="333333">
                <a:alpha val="65000"/>
              </a:srgbClr>
            </a:outerShdw>
          </a:effectLst>
        </p:spPr>
        <p:style>
          <a:lnRef idx="3">
            <a:schemeClr val="lt1"/>
          </a:lnRef>
          <a:fillRef idx="1">
            <a:schemeClr val="accent1"/>
          </a:fillRef>
          <a:effectRef idx="1">
            <a:schemeClr val="accent1"/>
          </a:effectRef>
          <a:fontRef idx="minor">
            <a:schemeClr val="lt1"/>
          </a:fontRef>
        </p:style>
      </p:pic>
      <p:sp>
        <p:nvSpPr>
          <p:cNvPr id="122" name="Rectangle 121"/>
          <p:cNvSpPr/>
          <p:nvPr/>
        </p:nvSpPr>
        <p:spPr>
          <a:xfrm>
            <a:off x="525012" y="948231"/>
            <a:ext cx="4423317" cy="40011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Arial" panose="020B0604020202020204" pitchFamily="34" charset="0"/>
              <a:buChar char="•"/>
            </a:pPr>
            <a:r>
              <a:rPr lang="en-US" sz="2000" dirty="0" smtClean="0">
                <a:solidFill>
                  <a:schemeClr val="tx1"/>
                </a:solidFill>
              </a:rPr>
              <a:t>Organizational </a:t>
            </a:r>
            <a:r>
              <a:rPr lang="en-US" sz="2000" dirty="0">
                <a:solidFill>
                  <a:schemeClr val="tx1"/>
                </a:solidFill>
              </a:rPr>
              <a:t>structure of the college</a:t>
            </a:r>
          </a:p>
        </p:txBody>
      </p:sp>
      <p:sp>
        <p:nvSpPr>
          <p:cNvPr id="123" name="Rounded Rectangle 122"/>
          <p:cNvSpPr/>
          <p:nvPr/>
        </p:nvSpPr>
        <p:spPr>
          <a:xfrm>
            <a:off x="3628329" y="1462579"/>
            <a:ext cx="1676400" cy="609600"/>
          </a:xfrm>
          <a:prstGeom prst="roundRect">
            <a:avLst/>
          </a:prstGeom>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smtClean="0">
                <a:solidFill>
                  <a:schemeClr val="bg1"/>
                </a:solidFill>
              </a:rPr>
              <a:t>Education Dean, Principal</a:t>
            </a:r>
            <a:endParaRPr lang="en-IN" dirty="0">
              <a:solidFill>
                <a:schemeClr val="bg1"/>
              </a:solidFill>
            </a:endParaRPr>
          </a:p>
        </p:txBody>
      </p:sp>
      <p:sp>
        <p:nvSpPr>
          <p:cNvPr id="124" name="Rounded Rectangle 123"/>
          <p:cNvSpPr/>
          <p:nvPr/>
        </p:nvSpPr>
        <p:spPr>
          <a:xfrm>
            <a:off x="123245" y="264562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ERP Head</a:t>
            </a:r>
            <a:endParaRPr lang="en-IN" sz="1600" dirty="0"/>
          </a:p>
        </p:txBody>
      </p:sp>
      <p:sp>
        <p:nvSpPr>
          <p:cNvPr id="125" name="Rounded Rectangle 124"/>
          <p:cNvSpPr/>
          <p:nvPr/>
        </p:nvSpPr>
        <p:spPr>
          <a:xfrm>
            <a:off x="1219200" y="2645626"/>
            <a:ext cx="1007792" cy="402373"/>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Academic Head</a:t>
            </a:r>
            <a:endParaRPr lang="en-IN" sz="1600" dirty="0"/>
          </a:p>
        </p:txBody>
      </p:sp>
      <p:sp>
        <p:nvSpPr>
          <p:cNvPr id="126" name="Rounded Rectangle 125"/>
          <p:cNvSpPr/>
          <p:nvPr/>
        </p:nvSpPr>
        <p:spPr>
          <a:xfrm>
            <a:off x="2291575" y="2652132"/>
            <a:ext cx="1061225" cy="395867"/>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Exam Head</a:t>
            </a:r>
            <a:endParaRPr lang="en-IN" sz="1600" dirty="0"/>
          </a:p>
        </p:txBody>
      </p:sp>
      <p:sp>
        <p:nvSpPr>
          <p:cNvPr id="127" name="Rounded Rectangle 126"/>
          <p:cNvSpPr/>
          <p:nvPr/>
        </p:nvSpPr>
        <p:spPr>
          <a:xfrm>
            <a:off x="3401820" y="2649484"/>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err="1" smtClean="0"/>
              <a:t>Programe</a:t>
            </a:r>
            <a:r>
              <a:rPr lang="en-US" sz="1400" dirty="0" smtClean="0"/>
              <a:t> Head</a:t>
            </a:r>
            <a:endParaRPr lang="en-IN" sz="1400" dirty="0"/>
          </a:p>
        </p:txBody>
      </p:sp>
      <p:sp>
        <p:nvSpPr>
          <p:cNvPr id="128" name="Rounded Rectangle 127"/>
          <p:cNvSpPr/>
          <p:nvPr/>
        </p:nvSpPr>
        <p:spPr>
          <a:xfrm>
            <a:off x="4459559" y="2667000"/>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IQAC Head</a:t>
            </a:r>
            <a:endParaRPr lang="en-IN" sz="1400" dirty="0"/>
          </a:p>
        </p:txBody>
      </p:sp>
      <p:sp>
        <p:nvSpPr>
          <p:cNvPr id="129" name="Rounded Rectangle 128"/>
          <p:cNvSpPr/>
          <p:nvPr/>
        </p:nvSpPr>
        <p:spPr>
          <a:xfrm>
            <a:off x="5534954" y="2667000"/>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Anti Raging Cell Head</a:t>
            </a:r>
            <a:endParaRPr lang="en-IN" sz="1400" dirty="0"/>
          </a:p>
        </p:txBody>
      </p:sp>
      <p:sp>
        <p:nvSpPr>
          <p:cNvPr id="130" name="Rounded Rectangle 129"/>
          <p:cNvSpPr/>
          <p:nvPr/>
        </p:nvSpPr>
        <p:spPr>
          <a:xfrm>
            <a:off x="6629400" y="2667000"/>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Library Head</a:t>
            </a:r>
            <a:endParaRPr lang="en-IN" sz="1400" dirty="0"/>
          </a:p>
        </p:txBody>
      </p:sp>
      <p:sp>
        <p:nvSpPr>
          <p:cNvPr id="131" name="Rounded Rectangle 130"/>
          <p:cNvSpPr/>
          <p:nvPr/>
        </p:nvSpPr>
        <p:spPr>
          <a:xfrm>
            <a:off x="7761248" y="2666999"/>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Admin</a:t>
            </a:r>
            <a:endParaRPr lang="en-IN" sz="1600" dirty="0"/>
          </a:p>
        </p:txBody>
      </p:sp>
      <p:sp>
        <p:nvSpPr>
          <p:cNvPr id="132" name="Rounded Rectangle 131"/>
          <p:cNvSpPr/>
          <p:nvPr/>
        </p:nvSpPr>
        <p:spPr>
          <a:xfrm>
            <a:off x="8001000" y="3724740"/>
            <a:ext cx="1066800" cy="436524"/>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Committee Head</a:t>
            </a:r>
            <a:endParaRPr lang="en-IN" sz="1400" dirty="0"/>
          </a:p>
        </p:txBody>
      </p:sp>
      <p:sp>
        <p:nvSpPr>
          <p:cNvPr id="133" name="Rounded Rectangle 132"/>
          <p:cNvSpPr/>
          <p:nvPr/>
        </p:nvSpPr>
        <p:spPr>
          <a:xfrm>
            <a:off x="4309017" y="4090530"/>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a:t>Subject </a:t>
            </a:r>
            <a:r>
              <a:rPr lang="en-US" sz="1400" dirty="0" smtClean="0"/>
              <a:t>Head</a:t>
            </a:r>
            <a:endParaRPr lang="en-IN" dirty="0"/>
          </a:p>
        </p:txBody>
      </p:sp>
      <p:sp>
        <p:nvSpPr>
          <p:cNvPr id="134" name="Rounded Rectangle 133"/>
          <p:cNvSpPr/>
          <p:nvPr/>
        </p:nvSpPr>
        <p:spPr>
          <a:xfrm>
            <a:off x="2621930" y="4093265"/>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Subject Head</a:t>
            </a:r>
            <a:endParaRPr lang="en-IN" sz="1400" dirty="0"/>
          </a:p>
        </p:txBody>
      </p:sp>
      <p:sp>
        <p:nvSpPr>
          <p:cNvPr id="135" name="Rounded Rectangle 134"/>
          <p:cNvSpPr/>
          <p:nvPr/>
        </p:nvSpPr>
        <p:spPr>
          <a:xfrm>
            <a:off x="2621930" y="3485326"/>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B. Ed.</a:t>
            </a:r>
            <a:endParaRPr lang="en-IN" sz="1600" dirty="0"/>
          </a:p>
        </p:txBody>
      </p:sp>
      <p:sp>
        <p:nvSpPr>
          <p:cNvPr id="136" name="Rounded Rectangle 135"/>
          <p:cNvSpPr/>
          <p:nvPr/>
        </p:nvSpPr>
        <p:spPr>
          <a:xfrm>
            <a:off x="4289154" y="349309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M. Ed.</a:t>
            </a:r>
            <a:endParaRPr lang="en-IN" sz="1600" dirty="0"/>
          </a:p>
        </p:txBody>
      </p:sp>
      <p:sp>
        <p:nvSpPr>
          <p:cNvPr id="137" name="Rounded Rectangle 136"/>
          <p:cNvSpPr/>
          <p:nvPr/>
        </p:nvSpPr>
        <p:spPr>
          <a:xfrm>
            <a:off x="2885817" y="6222670"/>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ST-SC Cell Head</a:t>
            </a:r>
            <a:endParaRPr lang="en-IN" sz="1400" dirty="0"/>
          </a:p>
        </p:txBody>
      </p:sp>
      <p:sp>
        <p:nvSpPr>
          <p:cNvPr id="138" name="Rounded Rectangle 137"/>
          <p:cNvSpPr/>
          <p:nvPr/>
        </p:nvSpPr>
        <p:spPr>
          <a:xfrm>
            <a:off x="711358" y="622756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ICC Head</a:t>
            </a:r>
            <a:endParaRPr lang="en-IN" sz="1400" dirty="0"/>
          </a:p>
        </p:txBody>
      </p:sp>
      <p:sp>
        <p:nvSpPr>
          <p:cNvPr id="139" name="Rounded Rectangle 138"/>
          <p:cNvSpPr/>
          <p:nvPr/>
        </p:nvSpPr>
        <p:spPr>
          <a:xfrm>
            <a:off x="7942920" y="548198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Sports Head</a:t>
            </a:r>
            <a:endParaRPr lang="en-IN" sz="1400" dirty="0"/>
          </a:p>
        </p:txBody>
      </p:sp>
      <p:sp>
        <p:nvSpPr>
          <p:cNvPr id="140" name="Rounded Rectangle 139"/>
          <p:cNvSpPr/>
          <p:nvPr/>
        </p:nvSpPr>
        <p:spPr>
          <a:xfrm>
            <a:off x="6869615" y="548198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Women Cell Head</a:t>
            </a:r>
            <a:endParaRPr lang="en-IN" sz="1400" dirty="0"/>
          </a:p>
        </p:txBody>
      </p:sp>
      <p:sp>
        <p:nvSpPr>
          <p:cNvPr id="141" name="Rounded Rectangle 140"/>
          <p:cNvSpPr/>
          <p:nvPr/>
        </p:nvSpPr>
        <p:spPr>
          <a:xfrm>
            <a:off x="5534954" y="5481987"/>
            <a:ext cx="1251956" cy="381000"/>
          </a:xfrm>
          <a:prstGeom prst="roundRect">
            <a:avLst/>
          </a:prstGeom>
          <a:solidFill>
            <a:schemeClr val="accent1">
              <a:lumMod val="60000"/>
              <a:lumOff val="40000"/>
            </a:schemeClr>
          </a:solidFill>
          <a:ln w="28575"/>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200" dirty="0" smtClean="0"/>
              <a:t>Cultural Committee Head</a:t>
            </a:r>
            <a:endParaRPr lang="en-IN" sz="1200" dirty="0"/>
          </a:p>
        </p:txBody>
      </p:sp>
      <p:sp>
        <p:nvSpPr>
          <p:cNvPr id="142" name="Rounded Rectangle 141"/>
          <p:cNvSpPr/>
          <p:nvPr/>
        </p:nvSpPr>
        <p:spPr>
          <a:xfrm>
            <a:off x="4466529" y="548198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smtClean="0"/>
              <a:t>NSS Head</a:t>
            </a:r>
            <a:endParaRPr lang="en-IN" sz="1600" dirty="0"/>
          </a:p>
        </p:txBody>
      </p:sp>
      <p:sp>
        <p:nvSpPr>
          <p:cNvPr id="143" name="Rounded Rectangle 142"/>
          <p:cNvSpPr/>
          <p:nvPr/>
        </p:nvSpPr>
        <p:spPr>
          <a:xfrm>
            <a:off x="3401820" y="548198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R &amp; D Cell Head</a:t>
            </a:r>
            <a:endParaRPr lang="en-IN" sz="1400" dirty="0"/>
          </a:p>
        </p:txBody>
      </p:sp>
      <p:sp>
        <p:nvSpPr>
          <p:cNvPr id="144" name="Rounded Rectangle 143"/>
          <p:cNvSpPr/>
          <p:nvPr/>
        </p:nvSpPr>
        <p:spPr>
          <a:xfrm>
            <a:off x="2337111" y="5481987"/>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200" dirty="0" smtClean="0"/>
              <a:t>Placement cell Head</a:t>
            </a:r>
            <a:endParaRPr lang="en-IN" sz="1200" dirty="0"/>
          </a:p>
        </p:txBody>
      </p:sp>
      <p:sp>
        <p:nvSpPr>
          <p:cNvPr id="145" name="Rounded Rectangle 144"/>
          <p:cNvSpPr/>
          <p:nvPr/>
        </p:nvSpPr>
        <p:spPr>
          <a:xfrm>
            <a:off x="1272402" y="5489364"/>
            <a:ext cx="990600"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Website Head</a:t>
            </a:r>
            <a:endParaRPr lang="en-IN" sz="1400" dirty="0"/>
          </a:p>
        </p:txBody>
      </p:sp>
      <p:sp>
        <p:nvSpPr>
          <p:cNvPr id="146" name="Rounded Rectangle 145"/>
          <p:cNvSpPr/>
          <p:nvPr/>
        </p:nvSpPr>
        <p:spPr>
          <a:xfrm>
            <a:off x="100246" y="5489364"/>
            <a:ext cx="1098047" cy="381000"/>
          </a:xfrm>
          <a:prstGeom prst="roundRect">
            <a:avLst/>
          </a:prstGeom>
          <a:solidFill>
            <a:schemeClr val="accent1">
              <a:lumMod val="60000"/>
              <a:lumOff val="40000"/>
            </a:schemeClr>
          </a:solidFill>
          <a:scene3d>
            <a:camera prst="orthographicFront"/>
            <a:lightRig rig="threePt" dir="t"/>
          </a:scene3d>
          <a:sp3d>
            <a:bevelT w="165100" prst="coolSlan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smtClean="0"/>
              <a:t>Social media Head</a:t>
            </a:r>
            <a:endParaRPr lang="en-IN" sz="1400" dirty="0"/>
          </a:p>
        </p:txBody>
      </p:sp>
      <p:cxnSp>
        <p:nvCxnSpPr>
          <p:cNvPr id="147" name="Straight Connector 146"/>
          <p:cNvCxnSpPr/>
          <p:nvPr/>
        </p:nvCxnSpPr>
        <p:spPr>
          <a:xfrm flipV="1">
            <a:off x="659084" y="2385131"/>
            <a:ext cx="8290466" cy="195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a:off x="659084" y="2394922"/>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a:off x="1681975" y="2415564"/>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a:off x="2750400" y="2415564"/>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a:off x="3886200" y="2404714"/>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a:off x="4954859" y="2394922"/>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a:off x="6031181" y="2394922"/>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7124700" y="2404714"/>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a:off x="8225883" y="2385131"/>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a:off x="8933520" y="2385131"/>
            <a:ext cx="0" cy="13396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a:off x="3897120" y="3054935"/>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3095158" y="3269398"/>
            <a:ext cx="170915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a:off x="3098641" y="3269398"/>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a:off x="4804317" y="3269398"/>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1" name="Straight Arrow Connector 160"/>
          <p:cNvCxnSpPr/>
          <p:nvPr/>
        </p:nvCxnSpPr>
        <p:spPr>
          <a:xfrm>
            <a:off x="3117230" y="3874097"/>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a:off x="4804317" y="3845063"/>
            <a:ext cx="0" cy="195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a:off x="649269" y="5068642"/>
            <a:ext cx="8314975"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8933520" y="4191858"/>
            <a:ext cx="16030" cy="88857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a:off x="646422" y="5080432"/>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6" name="Straight Arrow Connector 165"/>
          <p:cNvCxnSpPr/>
          <p:nvPr/>
        </p:nvCxnSpPr>
        <p:spPr>
          <a:xfrm>
            <a:off x="1767702" y="5080432"/>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p:nvPr/>
        </p:nvCxnSpPr>
        <p:spPr>
          <a:xfrm>
            <a:off x="2819340" y="5090014"/>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8" name="Straight Arrow Connector 167"/>
          <p:cNvCxnSpPr/>
          <p:nvPr/>
        </p:nvCxnSpPr>
        <p:spPr>
          <a:xfrm>
            <a:off x="3897120" y="5068642"/>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p:nvPr/>
        </p:nvCxnSpPr>
        <p:spPr>
          <a:xfrm>
            <a:off x="4981223" y="5090014"/>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p:nvPr/>
        </p:nvCxnSpPr>
        <p:spPr>
          <a:xfrm>
            <a:off x="6094199" y="5080432"/>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p:nvPr/>
        </p:nvCxnSpPr>
        <p:spPr>
          <a:xfrm>
            <a:off x="7364915" y="5090014"/>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p:nvPr/>
        </p:nvCxnSpPr>
        <p:spPr>
          <a:xfrm>
            <a:off x="8483467" y="5090014"/>
            <a:ext cx="2847" cy="329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3" name="Straight Arrow Connector 172"/>
          <p:cNvCxnSpPr/>
          <p:nvPr/>
        </p:nvCxnSpPr>
        <p:spPr>
          <a:xfrm>
            <a:off x="1222166" y="5080432"/>
            <a:ext cx="21315" cy="1091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4" name="Straight Arrow Connector 173"/>
          <p:cNvCxnSpPr/>
          <p:nvPr/>
        </p:nvCxnSpPr>
        <p:spPr>
          <a:xfrm>
            <a:off x="3359802" y="5090014"/>
            <a:ext cx="21315" cy="10917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5" name="Straight Arrow Connector 174"/>
          <p:cNvCxnSpPr/>
          <p:nvPr/>
        </p:nvCxnSpPr>
        <p:spPr>
          <a:xfrm>
            <a:off x="4466529" y="2104312"/>
            <a:ext cx="0" cy="30040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6" name="Straight Connector 175"/>
          <p:cNvCxnSpPr/>
          <p:nvPr/>
        </p:nvCxnSpPr>
        <p:spPr>
          <a:xfrm>
            <a:off x="838200" y="806605"/>
            <a:ext cx="5255999" cy="0"/>
          </a:xfrm>
          <a:prstGeom prst="line">
            <a:avLst/>
          </a:prstGeom>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US" dirty="0" smtClean="0">
                <a:solidFill>
                  <a:srgbClr val="0070C0"/>
                </a:solidFill>
                <a:latin typeface="Times New Roman" pitchFamily="18" charset="0"/>
                <a:cs typeface="Times New Roman" pitchFamily="18" charset="0"/>
              </a:rPr>
              <a:t>Key Committees:</a:t>
            </a:r>
            <a:endParaRPr lang="en-US"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219200"/>
            <a:ext cx="7772400" cy="4800600"/>
          </a:xfrm>
        </p:spPr>
        <p:txBody>
          <a:bodyPr/>
          <a:lstStyle/>
          <a:p>
            <a:r>
              <a:rPr lang="en-US" dirty="0" smtClean="0">
                <a:solidFill>
                  <a:srgbClr val="0070C0"/>
                </a:solidFill>
              </a:rPr>
              <a:t>IQAC </a:t>
            </a:r>
            <a:r>
              <a:rPr lang="en-US" dirty="0" err="1" smtClean="0">
                <a:solidFill>
                  <a:srgbClr val="0070C0"/>
                </a:solidFill>
              </a:rPr>
              <a:t>Committe</a:t>
            </a:r>
            <a:endParaRPr lang="en-US" dirty="0" smtClean="0">
              <a:solidFill>
                <a:srgbClr val="0070C0"/>
              </a:solidFill>
            </a:endParaRPr>
          </a:p>
          <a:p>
            <a:pPr>
              <a:buNone/>
            </a:pPr>
            <a:endParaRPr lang="en-US" dirty="0">
              <a:solidFill>
                <a:srgbClr val="FF000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graphicFrame>
        <p:nvGraphicFramePr>
          <p:cNvPr id="5" name="Table 4"/>
          <p:cNvGraphicFramePr>
            <a:graphicFrameLocks noGrp="1"/>
          </p:cNvGraphicFramePr>
          <p:nvPr/>
        </p:nvGraphicFramePr>
        <p:xfrm>
          <a:off x="914400" y="1676399"/>
          <a:ext cx="7772400" cy="4953001"/>
        </p:xfrm>
        <a:graphic>
          <a:graphicData uri="http://schemas.openxmlformats.org/drawingml/2006/table">
            <a:tbl>
              <a:tblPr firstRow="1" bandRow="1">
                <a:tableStyleId>{5C22544A-7EE6-4342-B048-85BDC9FD1C3A}</a:tableStyleId>
              </a:tblPr>
              <a:tblGrid>
                <a:gridCol w="1219200"/>
                <a:gridCol w="2209800"/>
                <a:gridCol w="2580588"/>
                <a:gridCol w="1762812"/>
              </a:tblGrid>
              <a:tr h="615309">
                <a:tc>
                  <a:txBody>
                    <a:bodyPr/>
                    <a:lstStyle/>
                    <a:p>
                      <a:pPr algn="ctr">
                        <a:lnSpc>
                          <a:spcPct val="114000"/>
                        </a:lnSpc>
                        <a:spcBef>
                          <a:spcPct val="0"/>
                        </a:spcBef>
                        <a:spcAft>
                          <a:spcPct val="0"/>
                        </a:spcAft>
                      </a:pPr>
                      <a:r>
                        <a:rPr sz="1400" dirty="0" err="1">
                          <a:latin typeface="Times New Roman" panose="02020603050405020304"/>
                          <a:ea typeface="SimSun" panose="02010600030101010101" pitchFamily="2" charset="-122"/>
                        </a:rPr>
                        <a:t>Sr</a:t>
                      </a:r>
                      <a:r>
                        <a:rPr sz="1400" dirty="0">
                          <a:latin typeface="Times New Roman" panose="02020603050405020304"/>
                          <a:ea typeface="SimSun" panose="02010600030101010101" pitchFamily="2" charset="-122"/>
                        </a:rPr>
                        <a:t> No.</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Name</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Designation</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Committee Designation</a:t>
                      </a:r>
                    </a:p>
                  </a:txBody>
                  <a:tcPr marL="68580" marR="68580" marT="0" marB="0"/>
                </a:tc>
              </a:tr>
              <a:tr h="469114">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1</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Dr. Dilipbhai M. Patel</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Principal &amp; Dean</a:t>
                      </a:r>
                    </a:p>
                  </a:txBody>
                  <a:tcPr marL="68580" marR="68580" marT="0" marB="0"/>
                </a:tc>
                <a:tc>
                  <a:txBody>
                    <a:bodyPr/>
                    <a:lstStyle/>
                    <a:p>
                      <a:pPr algn="ctr" defTabSz="914400">
                        <a:lnSpc>
                          <a:spcPct val="114000"/>
                        </a:lnSpc>
                        <a:spcBef>
                          <a:spcPct val="0"/>
                        </a:spcBef>
                        <a:spcAft>
                          <a:spcPct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sz="1400">
                          <a:solidFill>
                            <a:srgbClr val="1F1F1F"/>
                          </a:solidFill>
                          <a:latin typeface="Times New Roman" panose="02020603050405020304"/>
                          <a:ea typeface="Times New Roman" panose="02020603050405020304"/>
                        </a:rPr>
                        <a:t>Chairman</a:t>
                      </a:r>
                    </a:p>
                  </a:txBody>
                  <a:tcPr marL="68580" marR="68580" marT="0" marB="0"/>
                </a:tc>
              </a:tr>
              <a:tr h="615309">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2</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Dr. Nayna B. Chauhan</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Asst. Professor</a:t>
                      </a:r>
                    </a:p>
                  </a:txBody>
                  <a:tcPr marL="68580" marR="68580" marT="0" marB="0"/>
                </a:tc>
                <a:tc>
                  <a:txBody>
                    <a:bodyPr/>
                    <a:lstStyle/>
                    <a:p>
                      <a:pPr algn="ctr" defTabSz="914400">
                        <a:lnSpc>
                          <a:spcPct val="114000"/>
                        </a:lnSpc>
                        <a:spcBef>
                          <a:spcPct val="0"/>
                        </a:spcBef>
                        <a:spcAft>
                          <a:spcPct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sz="1400">
                          <a:solidFill>
                            <a:srgbClr val="1F1F1F"/>
                          </a:solidFill>
                          <a:latin typeface="Times New Roman" panose="02020603050405020304"/>
                          <a:ea typeface="Times New Roman" panose="02020603050405020304"/>
                        </a:rPr>
                        <a:t>Coordinator</a:t>
                      </a:r>
                    </a:p>
                  </a:txBody>
                  <a:tcPr marL="68580" marR="68580" marT="0" marB="0"/>
                </a:tc>
              </a:tr>
              <a:tr h="615309">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3</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Dr. Ramsingbhai A. Gamit</a:t>
                      </a:r>
                    </a:p>
                  </a:txBody>
                  <a:tcPr marL="68580" marR="68580" marT="0" marB="0"/>
                </a:tc>
                <a:tc>
                  <a:txBody>
                    <a:bodyPr/>
                    <a:lstStyle/>
                    <a:p>
                      <a:pPr algn="ctr">
                        <a:lnSpc>
                          <a:spcPct val="114000"/>
                        </a:lnSpc>
                        <a:spcBef>
                          <a:spcPct val="0"/>
                        </a:spcBef>
                        <a:spcAft>
                          <a:spcPct val="0"/>
                        </a:spcAft>
                      </a:pPr>
                      <a:r>
                        <a:rPr sz="1200" dirty="0">
                          <a:latin typeface="Times New Roman" panose="02020603050405020304"/>
                          <a:ea typeface="SimSun" panose="02010600030101010101" pitchFamily="2" charset="-122"/>
                        </a:rPr>
                        <a:t>Asst. Professor</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Secretary</a:t>
                      </a:r>
                    </a:p>
                  </a:txBody>
                  <a:tcPr marL="68580" marR="68580" marT="0" marB="0"/>
                </a:tc>
              </a:tr>
              <a:tr h="469114">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4</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Dr. Bhavina R. Desai</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Asst. Professor</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Member</a:t>
                      </a:r>
                    </a:p>
                  </a:txBody>
                  <a:tcPr marL="68580" marR="68580" marT="0" marB="0"/>
                </a:tc>
              </a:tr>
              <a:tr h="469114">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5</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Nitaben D. Mohite</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Asst. Professor</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Member</a:t>
                      </a:r>
                    </a:p>
                  </a:txBody>
                  <a:tcPr marL="68580" marR="68580" marT="0" marB="0"/>
                </a:tc>
              </a:tr>
              <a:tr h="469114">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6</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Kalpanaben M. Patel</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Asst. Professor</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Member</a:t>
                      </a:r>
                    </a:p>
                  </a:txBody>
                  <a:tcPr marL="68580" marR="68580" marT="0" marB="0"/>
                </a:tc>
              </a:tr>
              <a:tr h="615309">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7</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Divyeshkumar D. Patel</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Asst. Professor</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Member</a:t>
                      </a:r>
                    </a:p>
                  </a:txBody>
                  <a:tcPr marL="68580" marR="68580" marT="0" marB="0"/>
                </a:tc>
              </a:tr>
              <a:tr h="615309">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8</a:t>
                      </a:r>
                    </a:p>
                  </a:txBody>
                  <a:tcPr marL="68580" marR="68580" marT="0" marB="0"/>
                </a:tc>
                <a:tc>
                  <a:txBody>
                    <a:bodyPr/>
                    <a:lstStyle/>
                    <a:p>
                      <a:pPr>
                        <a:lnSpc>
                          <a:spcPct val="114000"/>
                        </a:lnSpc>
                        <a:spcBef>
                          <a:spcPct val="0"/>
                        </a:spcBef>
                        <a:spcAft>
                          <a:spcPct val="0"/>
                        </a:spcAft>
                      </a:pPr>
                      <a:r>
                        <a:rPr sz="1400">
                          <a:latin typeface="Times New Roman" panose="02020603050405020304"/>
                          <a:ea typeface="SimSun" panose="02010600030101010101" pitchFamily="2" charset="-122"/>
                        </a:rPr>
                        <a:t>Dr. Vinodbhai G. Patel</a:t>
                      </a:r>
                    </a:p>
                  </a:txBody>
                  <a:tcPr marL="68580" marR="68580" marT="0" marB="0"/>
                </a:tc>
                <a:tc>
                  <a:txBody>
                    <a:bodyPr/>
                    <a:lstStyle/>
                    <a:p>
                      <a:pPr algn="ctr">
                        <a:lnSpc>
                          <a:spcPct val="114000"/>
                        </a:lnSpc>
                        <a:spcBef>
                          <a:spcPct val="0"/>
                        </a:spcBef>
                        <a:spcAft>
                          <a:spcPct val="0"/>
                        </a:spcAft>
                      </a:pPr>
                      <a:r>
                        <a:rPr sz="1200">
                          <a:latin typeface="Times New Roman" panose="02020603050405020304"/>
                          <a:ea typeface="SimSun" panose="02010600030101010101" pitchFamily="2" charset="-122"/>
                        </a:rPr>
                        <a:t>Ex Principal </a:t>
                      </a:r>
                    </a:p>
                    <a:p>
                      <a:pPr algn="ctr">
                        <a:lnSpc>
                          <a:spcPct val="114000"/>
                        </a:lnSpc>
                        <a:spcBef>
                          <a:spcPct val="0"/>
                        </a:spcBef>
                        <a:spcAft>
                          <a:spcPct val="0"/>
                        </a:spcAft>
                      </a:pPr>
                      <a:r>
                        <a:rPr sz="1200">
                          <a:latin typeface="Times New Roman" panose="02020603050405020304"/>
                          <a:ea typeface="SimSun" panose="02010600030101010101" pitchFamily="2" charset="-122"/>
                        </a:rPr>
                        <a:t>V.T. choksi B.Ed.College</a:t>
                      </a:r>
                    </a:p>
                  </a:txBody>
                  <a:tcPr marL="68580" marR="68580" marT="0" marB="0"/>
                </a:tc>
                <a:tc>
                  <a:txBody>
                    <a:bodyPr/>
                    <a:lstStyle/>
                    <a:p>
                      <a:pPr algn="ctr">
                        <a:lnSpc>
                          <a:spcPct val="114000"/>
                        </a:lnSpc>
                        <a:spcBef>
                          <a:spcPct val="0"/>
                        </a:spcBef>
                        <a:spcAft>
                          <a:spcPct val="0"/>
                        </a:spcAft>
                      </a:pPr>
                      <a:r>
                        <a:rPr sz="1400">
                          <a:latin typeface="Times New Roman" panose="02020603050405020304"/>
                          <a:ea typeface="SimSun" panose="02010600030101010101" pitchFamily="2" charset="-122"/>
                        </a:rPr>
                        <a:t>Invitee</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487362"/>
          </a:xfrm>
        </p:spPr>
        <p:txBody>
          <a:bodyPr>
            <a:normAutofit fontScale="90000"/>
          </a:bodyPr>
          <a:lstStyle/>
          <a:p>
            <a:pPr>
              <a:buFont typeface="Arial" pitchFamily="34" charset="0"/>
              <a:buChar char="•"/>
            </a:pPr>
            <a:r>
              <a:rPr lang="en-US" dirty="0" err="1" smtClean="0">
                <a:solidFill>
                  <a:srgbClr val="0070C0"/>
                </a:solidFill>
              </a:rPr>
              <a:t>BoS</a:t>
            </a:r>
            <a:r>
              <a:rPr lang="en-US" dirty="0" smtClean="0">
                <a:solidFill>
                  <a:srgbClr val="0070C0"/>
                </a:solidFill>
              </a:rPr>
              <a:t> Committee</a:t>
            </a:r>
            <a:endParaRPr lang="en-US" dirty="0">
              <a:solidFill>
                <a:srgbClr val="0070C0"/>
              </a:solidFill>
            </a:endParaRPr>
          </a:p>
        </p:txBody>
      </p:sp>
      <p:pic>
        <p:nvPicPr>
          <p:cNvPr id="4" name="Content Placeholder 3" descr="WhatsApp Image 2025-10-04 at 11.08.59 AM.jpeg"/>
          <p:cNvPicPr>
            <a:picLocks noGrp="1" noChangeAspect="1"/>
          </p:cNvPicPr>
          <p:nvPr>
            <p:ph sz="quarter" idx="1"/>
          </p:nvPr>
        </p:nvPicPr>
        <p:blipFill>
          <a:blip r:embed="rId2" cstate="print"/>
          <a:stretch>
            <a:fillRect/>
          </a:stretch>
        </p:blipFill>
        <p:spPr>
          <a:xfrm>
            <a:off x="685800" y="914400"/>
            <a:ext cx="7696200" cy="5715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C:\Users\pc-2\Desktop\M.Ed 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latin typeface="Times New Roman" pitchFamily="18" charset="0"/>
                <a:cs typeface="Times New Roman" pitchFamily="18" charset="0"/>
              </a:rPr>
              <a:t>Academic Programs</a:t>
            </a:r>
            <a:endParaRPr lang="en-US"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200" dirty="0" smtClean="0">
                <a:latin typeface="Times New Roman" pitchFamily="18" charset="0"/>
                <a:cs typeface="Times New Roman" pitchFamily="18" charset="0"/>
              </a:rPr>
              <a:t>PG  programs : M.Ed. with Intake (50 students), </a:t>
            </a:r>
          </a:p>
          <a:p>
            <a:r>
              <a:rPr lang="en-US" sz="2200" dirty="0" smtClean="0">
                <a:latin typeface="Times New Roman" pitchFamily="18" charset="0"/>
                <a:cs typeface="Times New Roman" pitchFamily="18" charset="0"/>
              </a:rPr>
              <a:t>Total Number of Students  : 48</a:t>
            </a:r>
          </a:p>
          <a:p>
            <a:r>
              <a:rPr lang="en-US" sz="2200" dirty="0" smtClean="0">
                <a:latin typeface="Times New Roman" pitchFamily="18" charset="0"/>
                <a:cs typeface="Times New Roman" pitchFamily="18" charset="0"/>
              </a:rPr>
              <a:t>Number of faculty : 04</a:t>
            </a:r>
          </a:p>
          <a:p>
            <a:pPr marL="0" indent="0">
              <a:buNone/>
            </a:pPr>
            <a:endParaRPr lang="en-US" sz="2200" dirty="0" smtClean="0">
              <a:solidFill>
                <a:srgbClr val="FF0000"/>
              </a:solidFill>
              <a:latin typeface="Times New Roman" pitchFamily="18" charset="0"/>
              <a:cs typeface="Times New Roman" pitchFamily="18" charset="0"/>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graphicFrame>
        <p:nvGraphicFramePr>
          <p:cNvPr id="5" name="Table 4"/>
          <p:cNvGraphicFramePr>
            <a:graphicFrameLocks noGrp="1"/>
          </p:cNvGraphicFramePr>
          <p:nvPr>
            <p:extLst>
              <p:ext uri="{D42A27DB-BD31-4B8C-83A1-F6EECF244321}">
                <p14:modId xmlns:p14="http://schemas.microsoft.com/office/powerpoint/2010/main" xmlns="" val="1454906883"/>
              </p:ext>
            </p:extLst>
          </p:nvPr>
        </p:nvGraphicFramePr>
        <p:xfrm>
          <a:off x="533400" y="2895600"/>
          <a:ext cx="8305800" cy="1658385"/>
        </p:xfrm>
        <a:graphic>
          <a:graphicData uri="http://schemas.openxmlformats.org/drawingml/2006/table">
            <a:tbl>
              <a:tblPr firstRow="1" bandRow="1">
                <a:tableStyleId>{5C22544A-7EE6-4342-B048-85BDC9FD1C3A}</a:tableStyleId>
              </a:tblPr>
              <a:tblGrid>
                <a:gridCol w="914400"/>
                <a:gridCol w="2407920"/>
                <a:gridCol w="1661160"/>
                <a:gridCol w="1661160"/>
                <a:gridCol w="1661160"/>
              </a:tblGrid>
              <a:tr h="1143000">
                <a:tc>
                  <a:txBody>
                    <a:bodyPr/>
                    <a:lstStyle/>
                    <a:p>
                      <a:r>
                        <a:rPr lang="en-US" dirty="0" smtClean="0">
                          <a:latin typeface="Times New Roman" pitchFamily="18" charset="0"/>
                          <a:cs typeface="Times New Roman" pitchFamily="18" charset="0"/>
                        </a:rPr>
                        <a:t>Sr. No.</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Name of Program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Short Name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UG/PG</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Intake</a:t>
                      </a:r>
                      <a:endParaRPr lang="en-US" dirty="0">
                        <a:latin typeface="Times New Roman" pitchFamily="18" charset="0"/>
                        <a:cs typeface="Times New Roman" pitchFamily="18" charset="0"/>
                      </a:endParaRPr>
                    </a:p>
                  </a:txBody>
                  <a:tcPr/>
                </a:tc>
              </a:tr>
              <a:tr h="515385">
                <a:tc>
                  <a:txBody>
                    <a:bodyPr/>
                    <a:lstStyle/>
                    <a:p>
                      <a:r>
                        <a:rPr lang="en-US" sz="2000" dirty="0" smtClean="0">
                          <a:latin typeface="Times New Roman" pitchFamily="18" charset="0"/>
                          <a:cs typeface="Times New Roman" pitchFamily="18" charset="0"/>
                        </a:rPr>
                        <a:t>01</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Master of Education</a:t>
                      </a:r>
                      <a:endParaRPr lang="en-US" sz="2000"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M.Ed.</a:t>
                      </a:r>
                      <a:endParaRPr lang="en-US"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PG</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50</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solidFill>
                  <a:srgbClr val="0070C0"/>
                </a:solidFill>
                <a:latin typeface="Times New Roman" pitchFamily="18" charset="0"/>
                <a:cs typeface="Times New Roman" pitchFamily="18" charset="0"/>
              </a:rPr>
              <a:t>Student Profile</a:t>
            </a:r>
            <a:endParaRPr lang="en-US" dirty="0">
              <a:solidFill>
                <a:srgbClr val="0070C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219200"/>
            <a:ext cx="8686800" cy="5486400"/>
          </a:xfrm>
        </p:spPr>
        <p:txBody>
          <a:bodyPr/>
          <a:lstStyle/>
          <a:p>
            <a:r>
              <a:rPr lang="en-US" sz="2400" dirty="0" smtClean="0">
                <a:latin typeface="Times New Roman" pitchFamily="18" charset="0"/>
                <a:cs typeface="Times New Roman" pitchFamily="18" charset="0"/>
              </a:rPr>
              <a:t>Enrollment statistics (last 3–5 years) </a:t>
            </a: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graphicFrame>
        <p:nvGraphicFramePr>
          <p:cNvPr id="5" name="Table 4"/>
          <p:cNvGraphicFramePr>
            <a:graphicFrameLocks noGrp="1"/>
          </p:cNvGraphicFramePr>
          <p:nvPr/>
        </p:nvGraphicFramePr>
        <p:xfrm>
          <a:off x="228600" y="1752600"/>
          <a:ext cx="8686800" cy="1341120"/>
        </p:xfrm>
        <a:graphic>
          <a:graphicData uri="http://schemas.openxmlformats.org/drawingml/2006/table">
            <a:tbl>
              <a:tblPr firstRow="1" bandRow="1">
                <a:tableStyleId>{5C22544A-7EE6-4342-B048-85BDC9FD1C3A}</a:tableStyleId>
              </a:tblPr>
              <a:tblGrid>
                <a:gridCol w="1737360"/>
                <a:gridCol w="1737360"/>
                <a:gridCol w="1737360"/>
                <a:gridCol w="1737360"/>
                <a:gridCol w="1737360"/>
              </a:tblGrid>
              <a:tr h="370840">
                <a:tc rowSpan="2">
                  <a:txBody>
                    <a:bodyPr/>
                    <a:lstStyle/>
                    <a:p>
                      <a:r>
                        <a:rPr lang="en-US" sz="2400" dirty="0" smtClean="0">
                          <a:latin typeface="Times New Roman" pitchFamily="18" charset="0"/>
                          <a:cs typeface="Times New Roman" pitchFamily="18" charset="0"/>
                        </a:rPr>
                        <a:t>Name</a:t>
                      </a:r>
                      <a:r>
                        <a:rPr lang="en-US" sz="2400" baseline="0" dirty="0" smtClean="0">
                          <a:latin typeface="Times New Roman" pitchFamily="18" charset="0"/>
                          <a:cs typeface="Times New Roman" pitchFamily="18" charset="0"/>
                        </a:rPr>
                        <a:t> of Program</a:t>
                      </a:r>
                      <a:endParaRPr lang="en-US" sz="2400" dirty="0">
                        <a:latin typeface="Times New Roman" pitchFamily="18" charset="0"/>
                        <a:cs typeface="Times New Roman" pitchFamily="18" charset="0"/>
                      </a:endParaRPr>
                    </a:p>
                  </a:txBody>
                  <a:tcPr/>
                </a:tc>
                <a:tc rowSpan="2">
                  <a:txBody>
                    <a:bodyPr/>
                    <a:lstStyle/>
                    <a:p>
                      <a:r>
                        <a:rPr lang="en-US" sz="2400" dirty="0" smtClean="0">
                          <a:latin typeface="Times New Roman" pitchFamily="18" charset="0"/>
                          <a:cs typeface="Times New Roman" pitchFamily="18" charset="0"/>
                        </a:rPr>
                        <a:t> Course</a:t>
                      </a:r>
                      <a:r>
                        <a:rPr lang="en-US" sz="2400" baseline="0" dirty="0" smtClean="0">
                          <a:latin typeface="Times New Roman" pitchFamily="18" charset="0"/>
                          <a:cs typeface="Times New Roman" pitchFamily="18" charset="0"/>
                        </a:rPr>
                        <a:t> Level</a:t>
                      </a:r>
                      <a:endParaRPr lang="en-US" sz="2400" dirty="0">
                        <a:latin typeface="Times New Roman" pitchFamily="18" charset="0"/>
                        <a:cs typeface="Times New Roman" pitchFamily="18" charset="0"/>
                      </a:endParaRPr>
                    </a:p>
                  </a:txBody>
                  <a:tcPr/>
                </a:tc>
                <a:tc gridSpan="3">
                  <a:txBody>
                    <a:bodyPr/>
                    <a:lstStyle/>
                    <a:p>
                      <a:r>
                        <a:rPr lang="en-US" sz="2400" dirty="0" smtClean="0">
                          <a:latin typeface="Times New Roman" pitchFamily="18" charset="0"/>
                          <a:cs typeface="Times New Roman" pitchFamily="18" charset="0"/>
                        </a:rPr>
                        <a:t>No.</a:t>
                      </a:r>
                      <a:r>
                        <a:rPr lang="en-US" sz="2400" baseline="0" dirty="0" smtClean="0">
                          <a:latin typeface="Times New Roman" pitchFamily="18" charset="0"/>
                          <a:cs typeface="Times New Roman" pitchFamily="18" charset="0"/>
                        </a:rPr>
                        <a:t> of Students Admitted</a:t>
                      </a:r>
                      <a:endParaRPr lang="en-US" sz="2400"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vMerge="1">
                  <a:txBody>
                    <a:bodyPr/>
                    <a:lstStyle/>
                    <a:p>
                      <a:endParaRPr lang="en-US" dirty="0"/>
                    </a:p>
                  </a:txBody>
                  <a:tcPr/>
                </a:tc>
                <a:tc>
                  <a:txBody>
                    <a:bodyPr/>
                    <a:lstStyle/>
                    <a:p>
                      <a:r>
                        <a:rPr lang="en-US" sz="2400" dirty="0" smtClean="0">
                          <a:solidFill>
                            <a:schemeClr val="bg1"/>
                          </a:solidFill>
                          <a:latin typeface="Times New Roman" pitchFamily="18" charset="0"/>
                          <a:cs typeface="Times New Roman" pitchFamily="18" charset="0"/>
                        </a:rPr>
                        <a:t>AY-2022-23</a:t>
                      </a:r>
                      <a:endParaRPr lang="en-US" sz="2400" dirty="0">
                        <a:solidFill>
                          <a:schemeClr val="bg1"/>
                        </a:solidFill>
                        <a:latin typeface="Times New Roman" pitchFamily="18" charset="0"/>
                        <a:cs typeface="Times New Roman" pitchFamily="18" charset="0"/>
                      </a:endParaRPr>
                    </a:p>
                  </a:txBody>
                  <a:tcPr>
                    <a:solidFill>
                      <a:schemeClr val="accent1"/>
                    </a:solidFill>
                  </a:tcPr>
                </a:tc>
                <a:tc>
                  <a:txBody>
                    <a:bodyPr/>
                    <a:lstStyle/>
                    <a:p>
                      <a:r>
                        <a:rPr lang="en-US" sz="2400" dirty="0" smtClean="0">
                          <a:solidFill>
                            <a:schemeClr val="bg1"/>
                          </a:solidFill>
                          <a:latin typeface="Times New Roman" pitchFamily="18" charset="0"/>
                          <a:cs typeface="Times New Roman" pitchFamily="18" charset="0"/>
                        </a:rPr>
                        <a:t>AY-2023-24</a:t>
                      </a:r>
                      <a:endParaRPr lang="en-US" sz="2400" dirty="0">
                        <a:solidFill>
                          <a:schemeClr val="bg1"/>
                        </a:solidFill>
                        <a:latin typeface="Times New Roman" pitchFamily="18" charset="0"/>
                        <a:cs typeface="Times New Roman" pitchFamily="18" charset="0"/>
                      </a:endParaRPr>
                    </a:p>
                  </a:txBody>
                  <a:tcPr>
                    <a:solidFill>
                      <a:schemeClr val="accent1"/>
                    </a:solidFill>
                  </a:tcPr>
                </a:tc>
                <a:tc>
                  <a:txBody>
                    <a:bodyPr/>
                    <a:lstStyle/>
                    <a:p>
                      <a:r>
                        <a:rPr lang="en-US" sz="2400" dirty="0" smtClean="0">
                          <a:solidFill>
                            <a:schemeClr val="bg1"/>
                          </a:solidFill>
                          <a:latin typeface="Times New Roman" pitchFamily="18" charset="0"/>
                          <a:cs typeface="Times New Roman" pitchFamily="18" charset="0"/>
                        </a:rPr>
                        <a:t>AY-2024-25</a:t>
                      </a:r>
                      <a:endParaRPr lang="en-US" sz="2400" dirty="0">
                        <a:solidFill>
                          <a:schemeClr val="bg1"/>
                        </a:solidFill>
                        <a:latin typeface="Times New Roman" pitchFamily="18" charset="0"/>
                        <a:cs typeface="Times New Roman" pitchFamily="18" charset="0"/>
                      </a:endParaRPr>
                    </a:p>
                  </a:txBody>
                  <a:tcPr>
                    <a:solidFill>
                      <a:schemeClr val="accent1"/>
                    </a:solidFill>
                  </a:tcPr>
                </a:tc>
              </a:tr>
              <a:tr h="370840">
                <a:tc>
                  <a:txBody>
                    <a:bodyPr/>
                    <a:lstStyle/>
                    <a:p>
                      <a:r>
                        <a:rPr lang="en-US" sz="2200" dirty="0" smtClean="0">
                          <a:latin typeface="Times New Roman" pitchFamily="18" charset="0"/>
                          <a:cs typeface="Times New Roman" pitchFamily="18" charset="0"/>
                        </a:rPr>
                        <a:t>M.Ed.</a:t>
                      </a:r>
                      <a:endParaRPr lang="en-US"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PG</a:t>
                      </a:r>
                      <a:endParaRPr lang="en-US"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60</a:t>
                      </a:r>
                      <a:endParaRPr lang="en-US"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55</a:t>
                      </a:r>
                      <a:endParaRPr lang="en-US"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49</a:t>
                      </a:r>
                      <a:endParaRPr lang="en-US" sz="2200" dirty="0">
                        <a:latin typeface="Times New Roman" pitchFamily="18" charset="0"/>
                        <a:cs typeface="Times New Roman" pitchFamily="18" charset="0"/>
                      </a:endParaRPr>
                    </a:p>
                  </a:txBody>
                  <a:tcPr/>
                </a:tc>
              </a:tr>
            </a:tbl>
          </a:graphicData>
        </a:graphic>
      </p:graphicFrame>
      <p:sp>
        <p:nvSpPr>
          <p:cNvPr id="6" name="Rectangle 5"/>
          <p:cNvSpPr/>
          <p:nvPr/>
        </p:nvSpPr>
        <p:spPr>
          <a:xfrm>
            <a:off x="228600" y="3200400"/>
            <a:ext cx="8382000" cy="461665"/>
          </a:xfrm>
          <a:prstGeom prst="rect">
            <a:avLst/>
          </a:prstGeom>
        </p:spPr>
        <p:txBody>
          <a:bodyPr wrap="square">
            <a:spAutoFit/>
          </a:bodyPr>
          <a:lstStyle/>
          <a:p>
            <a:pPr>
              <a:buFont typeface="Arial" pitchFamily="34" charset="0"/>
              <a:buChar char="•"/>
            </a:pPr>
            <a:r>
              <a:rPr lang="en-US" sz="2400" dirty="0" smtClean="0">
                <a:latin typeface="Times New Roman" pitchFamily="18" charset="0"/>
                <a:cs typeface="Times New Roman" pitchFamily="18" charset="0"/>
              </a:rPr>
              <a:t> Student  Admission  Analysis (2024-25) </a:t>
            </a:r>
          </a:p>
        </p:txBody>
      </p:sp>
      <p:graphicFrame>
        <p:nvGraphicFramePr>
          <p:cNvPr id="7" name="Table 6"/>
          <p:cNvGraphicFramePr>
            <a:graphicFrameLocks noGrp="1"/>
          </p:cNvGraphicFramePr>
          <p:nvPr/>
        </p:nvGraphicFramePr>
        <p:xfrm>
          <a:off x="228603" y="3810000"/>
          <a:ext cx="8686801" cy="1381760"/>
        </p:xfrm>
        <a:graphic>
          <a:graphicData uri="http://schemas.openxmlformats.org/drawingml/2006/table">
            <a:tbl>
              <a:tblPr firstRow="1" bandRow="1">
                <a:tableStyleId>{5C22544A-7EE6-4342-B048-85BDC9FD1C3A}</a:tableStyleId>
              </a:tblPr>
              <a:tblGrid>
                <a:gridCol w="965200"/>
                <a:gridCol w="965200"/>
                <a:gridCol w="482600"/>
                <a:gridCol w="482600"/>
                <a:gridCol w="482600"/>
                <a:gridCol w="482600"/>
                <a:gridCol w="482600"/>
                <a:gridCol w="482600"/>
                <a:gridCol w="482600"/>
                <a:gridCol w="482600"/>
                <a:gridCol w="482600"/>
                <a:gridCol w="482600"/>
                <a:gridCol w="482600"/>
                <a:gridCol w="482600"/>
                <a:gridCol w="965201"/>
              </a:tblGrid>
              <a:tr h="370840">
                <a:tc>
                  <a:txBody>
                    <a:bodyPr/>
                    <a:lstStyle/>
                    <a:p>
                      <a:endParaRPr lang="en-US" dirty="0">
                        <a:latin typeface="Times New Roman" pitchFamily="18" charset="0"/>
                        <a:cs typeface="Times New Roman" pitchFamily="18" charset="0"/>
                      </a:endParaRPr>
                    </a:p>
                  </a:txBody>
                  <a:tcPr/>
                </a:tc>
                <a:tc>
                  <a:txBody>
                    <a:bodyPr/>
                    <a:lstStyle/>
                    <a:p>
                      <a:endParaRPr lang="en-US">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TOTAL</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Program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Level</a:t>
                      </a:r>
                      <a:endParaRPr lang="en-US" dirty="0">
                        <a:latin typeface="Times New Roman" pitchFamily="18" charset="0"/>
                        <a:cs typeface="Times New Roman" pitchFamily="18" charset="0"/>
                      </a:endParaRPr>
                    </a:p>
                  </a:txBody>
                  <a:tcPr/>
                </a:tc>
                <a:tc gridSpan="2">
                  <a:txBody>
                    <a:bodyPr/>
                    <a:lstStyle/>
                    <a:p>
                      <a:r>
                        <a:rPr lang="en-US" dirty="0" smtClean="0">
                          <a:latin typeface="Times New Roman" pitchFamily="18" charset="0"/>
                          <a:cs typeface="Times New Roman" pitchFamily="18" charset="0"/>
                        </a:rPr>
                        <a:t>Open</a:t>
                      </a:r>
                      <a:endParaRPr lang="en-US" dirty="0">
                        <a:latin typeface="Times New Roman" pitchFamily="18" charset="0"/>
                        <a:cs typeface="Times New Roman" pitchFamily="18" charset="0"/>
                      </a:endParaRPr>
                    </a:p>
                  </a:txBody>
                  <a:tcPr/>
                </a:tc>
                <a:tc hMerge="1">
                  <a:txBody>
                    <a:bodyPr/>
                    <a:lstStyle/>
                    <a:p>
                      <a:endParaRPr lang="en-US"/>
                    </a:p>
                  </a:txBody>
                  <a:tcPr/>
                </a:tc>
                <a:tc gridSpan="2">
                  <a:txBody>
                    <a:bodyPr/>
                    <a:lstStyle/>
                    <a:p>
                      <a:r>
                        <a:rPr lang="en-US" dirty="0" smtClean="0">
                          <a:latin typeface="Times New Roman" pitchFamily="18" charset="0"/>
                          <a:cs typeface="Times New Roman" pitchFamily="18" charset="0"/>
                        </a:rPr>
                        <a:t>EWS</a:t>
                      </a:r>
                      <a:endParaRPr lang="en-US" dirty="0">
                        <a:latin typeface="Times New Roman" pitchFamily="18" charset="0"/>
                        <a:cs typeface="Times New Roman" pitchFamily="18" charset="0"/>
                      </a:endParaRPr>
                    </a:p>
                  </a:txBody>
                  <a:tcPr/>
                </a:tc>
                <a:tc hMerge="1">
                  <a:txBody>
                    <a:bodyPr/>
                    <a:lstStyle/>
                    <a:p>
                      <a:endParaRPr lang="en-US"/>
                    </a:p>
                  </a:txBody>
                  <a:tcPr/>
                </a:tc>
                <a:tc gridSpan="2">
                  <a:txBody>
                    <a:bodyPr/>
                    <a:lstStyle/>
                    <a:p>
                      <a:r>
                        <a:rPr lang="en-US" dirty="0" smtClean="0">
                          <a:latin typeface="Times New Roman" pitchFamily="18" charset="0"/>
                          <a:cs typeface="Times New Roman" pitchFamily="18" charset="0"/>
                        </a:rPr>
                        <a:t>SEBC/OBC</a:t>
                      </a:r>
                      <a:endParaRPr lang="en-US" dirty="0">
                        <a:latin typeface="Times New Roman" pitchFamily="18" charset="0"/>
                        <a:cs typeface="Times New Roman" pitchFamily="18" charset="0"/>
                      </a:endParaRPr>
                    </a:p>
                  </a:txBody>
                  <a:tcPr/>
                </a:tc>
                <a:tc hMerge="1">
                  <a:txBody>
                    <a:bodyPr/>
                    <a:lstStyle/>
                    <a:p>
                      <a:endParaRPr lang="en-US"/>
                    </a:p>
                  </a:txBody>
                  <a:tcPr/>
                </a:tc>
                <a:tc gridSpan="2">
                  <a:txBody>
                    <a:bodyPr/>
                    <a:lstStyle/>
                    <a:p>
                      <a:r>
                        <a:rPr lang="en-US" dirty="0" smtClean="0">
                          <a:latin typeface="Times New Roman" pitchFamily="18" charset="0"/>
                          <a:cs typeface="Times New Roman" pitchFamily="18" charset="0"/>
                        </a:rPr>
                        <a:t>SC</a:t>
                      </a:r>
                      <a:endParaRPr lang="en-US" dirty="0">
                        <a:latin typeface="Times New Roman" pitchFamily="18" charset="0"/>
                        <a:cs typeface="Times New Roman" pitchFamily="18" charset="0"/>
                      </a:endParaRPr>
                    </a:p>
                  </a:txBody>
                  <a:tcPr/>
                </a:tc>
                <a:tc hMerge="1">
                  <a:txBody>
                    <a:bodyPr/>
                    <a:lstStyle/>
                    <a:p>
                      <a:endParaRPr lang="en-US"/>
                    </a:p>
                  </a:txBody>
                  <a:tcPr/>
                </a:tc>
                <a:tc gridSpan="2">
                  <a:txBody>
                    <a:bodyPr/>
                    <a:lstStyle/>
                    <a:p>
                      <a:r>
                        <a:rPr lang="en-US" dirty="0" smtClean="0">
                          <a:latin typeface="Times New Roman" pitchFamily="18" charset="0"/>
                          <a:cs typeface="Times New Roman" pitchFamily="18" charset="0"/>
                        </a:rPr>
                        <a:t>ST</a:t>
                      </a:r>
                      <a:endParaRPr lang="en-US" dirty="0">
                        <a:latin typeface="Times New Roman" pitchFamily="18" charset="0"/>
                        <a:cs typeface="Times New Roman" pitchFamily="18" charset="0"/>
                      </a:endParaRPr>
                    </a:p>
                  </a:txBody>
                  <a:tcPr/>
                </a:tc>
                <a:tc hMerge="1">
                  <a:txBody>
                    <a:bodyPr/>
                    <a:lstStyle/>
                    <a:p>
                      <a:endParaRPr lang="en-US"/>
                    </a:p>
                  </a:txBody>
                  <a:tcPr/>
                </a:tc>
                <a:tc gridSpan="3">
                  <a:txBody>
                    <a:bodyPr/>
                    <a:lstStyle/>
                    <a:p>
                      <a:r>
                        <a:rPr lang="en-US" dirty="0" smtClean="0">
                          <a:latin typeface="Times New Roman" pitchFamily="18" charset="0"/>
                          <a:cs typeface="Times New Roman" pitchFamily="18" charset="0"/>
                        </a:rPr>
                        <a:t>OVER</a:t>
                      </a:r>
                      <a:r>
                        <a:rPr lang="en-US" baseline="0" dirty="0" smtClean="0">
                          <a:latin typeface="Times New Roman" pitchFamily="18" charset="0"/>
                          <a:cs typeface="Times New Roman" pitchFamily="18" charset="0"/>
                        </a:rPr>
                        <a:t> ALL</a:t>
                      </a:r>
                      <a:endParaRPr lang="en-US"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370840">
                <a:tc>
                  <a:txBody>
                    <a:bodyPr/>
                    <a:lstStyle/>
                    <a:p>
                      <a:r>
                        <a:rPr lang="en-US" dirty="0" smtClean="0">
                          <a:latin typeface="Times New Roman" pitchFamily="18" charset="0"/>
                          <a:cs typeface="Times New Roman" pitchFamily="18" charset="0"/>
                        </a:rPr>
                        <a:t>M.Ed.</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PG</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a:t>
                      </a:r>
                      <a:endParaRPr lang="en-US" dirty="0">
                        <a:latin typeface="Times New Roman" pitchFamily="18" charset="0"/>
                        <a:cs typeface="Times New Roman" pitchFamily="18" charset="0"/>
                      </a:endParaRPr>
                    </a:p>
                  </a:txBody>
                  <a:tcPr/>
                </a:tc>
              </a:tr>
            </a:tbl>
          </a:graphicData>
        </a:graphic>
      </p:graphicFrame>
      <p:sp>
        <p:nvSpPr>
          <p:cNvPr id="8" name="Rectangle 7"/>
          <p:cNvSpPr/>
          <p:nvPr/>
        </p:nvSpPr>
        <p:spPr>
          <a:xfrm>
            <a:off x="304800" y="5257800"/>
            <a:ext cx="8610600" cy="830997"/>
          </a:xfrm>
          <a:prstGeom prst="rect">
            <a:avLst/>
          </a:prstGeom>
        </p:spPr>
        <p:txBody>
          <a:bodyPr wrap="square">
            <a:spAutoFit/>
          </a:bodyPr>
          <a:lstStyle/>
          <a:p>
            <a:endParaRPr lang="en-US" sz="2400" dirty="0" smtClean="0">
              <a:solidFill>
                <a:schemeClr val="accent1"/>
              </a:solidFill>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en-US" dirty="0" smtClean="0">
                <a:solidFill>
                  <a:srgbClr val="0070C0"/>
                </a:solidFill>
              </a:rPr>
              <a:t>Faculty Profile</a:t>
            </a:r>
            <a:endParaRPr lang="en-US" dirty="0">
              <a:solidFill>
                <a:srgbClr val="0070C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0" y="228600"/>
            <a:ext cx="1219200" cy="990600"/>
          </a:xfrm>
          <a:prstGeom prst="rect">
            <a:avLst/>
          </a:prstGeom>
          <a:noFill/>
          <a:ln>
            <a:noFill/>
          </a:ln>
        </p:spPr>
      </p:pic>
      <p:graphicFrame>
        <p:nvGraphicFramePr>
          <p:cNvPr id="5" name="Table 4"/>
          <p:cNvGraphicFramePr>
            <a:graphicFrameLocks noGrp="1"/>
          </p:cNvGraphicFramePr>
          <p:nvPr>
            <p:extLst>
              <p:ext uri="{D42A27DB-BD31-4B8C-83A1-F6EECF244321}">
                <p14:modId xmlns:p14="http://schemas.microsoft.com/office/powerpoint/2010/main" xmlns="" val="434380661"/>
              </p:ext>
            </p:extLst>
          </p:nvPr>
        </p:nvGraphicFramePr>
        <p:xfrm>
          <a:off x="152401" y="1270814"/>
          <a:ext cx="8839199" cy="4754880"/>
        </p:xfrm>
        <a:graphic>
          <a:graphicData uri="http://schemas.openxmlformats.org/drawingml/2006/table">
            <a:tbl>
              <a:tblPr firstRow="1" bandRow="1">
                <a:tableStyleId>{5C22544A-7EE6-4342-B048-85BDC9FD1C3A}</a:tableStyleId>
              </a:tblPr>
              <a:tblGrid>
                <a:gridCol w="422045"/>
                <a:gridCol w="1283765"/>
                <a:gridCol w="1007979"/>
                <a:gridCol w="1477210"/>
                <a:gridCol w="1426437"/>
                <a:gridCol w="743484"/>
                <a:gridCol w="850005"/>
                <a:gridCol w="620295"/>
                <a:gridCol w="1007979"/>
              </a:tblGrid>
              <a:tr h="370840">
                <a:tc>
                  <a:txBody>
                    <a:bodyPr/>
                    <a:lstStyle/>
                    <a:p>
                      <a:r>
                        <a:rPr lang="en-US" sz="1400" dirty="0" smtClean="0"/>
                        <a:t>Sr.</a:t>
                      </a:r>
                    </a:p>
                    <a:p>
                      <a:r>
                        <a:rPr lang="en-US" sz="1400" dirty="0" smtClean="0"/>
                        <a:t>No</a:t>
                      </a:r>
                      <a:endParaRPr lang="en-US" sz="1400" dirty="0"/>
                    </a:p>
                  </a:txBody>
                  <a:tcPr/>
                </a:tc>
                <a:tc>
                  <a:txBody>
                    <a:bodyPr/>
                    <a:lstStyle/>
                    <a:p>
                      <a:r>
                        <a:rPr lang="en-US" sz="1400" dirty="0" smtClean="0"/>
                        <a:t> Name</a:t>
                      </a:r>
                      <a:endParaRPr lang="en-US" sz="1400" dirty="0"/>
                    </a:p>
                  </a:txBody>
                  <a:tcPr/>
                </a:tc>
                <a:tc>
                  <a:txBody>
                    <a:bodyPr/>
                    <a:lstStyle/>
                    <a:p>
                      <a:r>
                        <a:rPr lang="en-US" sz="1400" dirty="0" smtClean="0"/>
                        <a:t>Date</a:t>
                      </a:r>
                    </a:p>
                    <a:p>
                      <a:r>
                        <a:rPr lang="en-US" sz="1400" dirty="0" smtClean="0"/>
                        <a:t> of </a:t>
                      </a:r>
                      <a:r>
                        <a:rPr lang="en-US" sz="1400" baseline="0" dirty="0" smtClean="0"/>
                        <a:t> Joining</a:t>
                      </a:r>
                      <a:endParaRPr lang="en-US" sz="1400" dirty="0"/>
                    </a:p>
                  </a:txBody>
                  <a:tcPr/>
                </a:tc>
                <a:tc>
                  <a:txBody>
                    <a:bodyPr/>
                    <a:lstStyle/>
                    <a:p>
                      <a:r>
                        <a:rPr lang="en-US" sz="1400" dirty="0" smtClean="0"/>
                        <a:t>Qualification</a:t>
                      </a:r>
                      <a:endParaRPr lang="en-US" sz="1400" dirty="0"/>
                    </a:p>
                  </a:txBody>
                  <a:tcPr/>
                </a:tc>
                <a:tc>
                  <a:txBody>
                    <a:bodyPr/>
                    <a:lstStyle/>
                    <a:p>
                      <a:r>
                        <a:rPr lang="en-US" sz="1400" dirty="0" smtClean="0"/>
                        <a:t>Method</a:t>
                      </a:r>
                      <a:endParaRPr lang="en-US" sz="1400" dirty="0"/>
                    </a:p>
                  </a:txBody>
                  <a:tcPr/>
                </a:tc>
                <a:tc gridSpan="2">
                  <a:txBody>
                    <a:bodyPr/>
                    <a:lstStyle/>
                    <a:p>
                      <a:r>
                        <a:rPr lang="en-US" sz="1400" dirty="0" smtClean="0"/>
                        <a:t>Research publication</a:t>
                      </a:r>
                    </a:p>
                    <a:p>
                      <a:r>
                        <a:rPr lang="en-US" sz="1400" dirty="0" smtClean="0"/>
                        <a:t>Paper       Book</a:t>
                      </a:r>
                      <a:endParaRPr lang="en-US" sz="1400" dirty="0"/>
                    </a:p>
                  </a:txBody>
                  <a:tcPr/>
                </a:tc>
                <a:tc hMerge="1">
                  <a:txBody>
                    <a:bodyPr/>
                    <a:lstStyle/>
                    <a:p>
                      <a:endParaRPr lang="en-US"/>
                    </a:p>
                  </a:txBody>
                  <a:tcPr/>
                </a:tc>
                <a:tc>
                  <a:txBody>
                    <a:bodyPr/>
                    <a:lstStyle/>
                    <a:p>
                      <a:r>
                        <a:rPr lang="en-US" sz="1400" dirty="0" smtClean="0"/>
                        <a:t>FDP</a:t>
                      </a:r>
                      <a:endParaRPr lang="en-US" sz="1400" dirty="0"/>
                    </a:p>
                  </a:txBody>
                  <a:tcPr/>
                </a:tc>
                <a:tc>
                  <a:txBody>
                    <a:bodyPr/>
                    <a:lstStyle/>
                    <a:p>
                      <a:r>
                        <a:rPr lang="en-US" sz="1400" dirty="0" smtClean="0"/>
                        <a:t>Workshop</a:t>
                      </a:r>
                      <a:endParaRPr lang="en-US" sz="1400" dirty="0"/>
                    </a:p>
                  </a:txBody>
                  <a:tcPr/>
                </a:tc>
              </a:tr>
              <a:tr h="370840">
                <a:tc>
                  <a:txBody>
                    <a:bodyPr/>
                    <a:lstStyle/>
                    <a:p>
                      <a:r>
                        <a:rPr lang="en-US" dirty="0" smtClean="0"/>
                        <a:t>01</a:t>
                      </a:r>
                      <a:endParaRPr lang="en-US" dirty="0"/>
                    </a:p>
                  </a:txBody>
                  <a:tcPr/>
                </a:tc>
                <a:tc>
                  <a:txBody>
                    <a:bodyPr/>
                    <a:lstStyle/>
                    <a:p>
                      <a:r>
                        <a:rPr lang="en-US" dirty="0" smtClean="0"/>
                        <a:t>Dr.</a:t>
                      </a:r>
                      <a:r>
                        <a:rPr lang="en-US" baseline="0" dirty="0" smtClean="0"/>
                        <a:t> </a:t>
                      </a:r>
                      <a:r>
                        <a:rPr lang="en-US" baseline="0" dirty="0" err="1" smtClean="0"/>
                        <a:t>Dilip</a:t>
                      </a:r>
                      <a:r>
                        <a:rPr lang="en-US" baseline="0" dirty="0" smtClean="0"/>
                        <a:t> </a:t>
                      </a:r>
                    </a:p>
                    <a:p>
                      <a:r>
                        <a:rPr lang="en-US" baseline="0" dirty="0" smtClean="0"/>
                        <a:t>Patel</a:t>
                      </a:r>
                      <a:endParaRPr lang="en-US" dirty="0"/>
                    </a:p>
                  </a:txBody>
                  <a:tcPr/>
                </a:tc>
                <a:tc>
                  <a:txBody>
                    <a:bodyPr/>
                    <a:lstStyle/>
                    <a:p>
                      <a:r>
                        <a:rPr lang="en-US" dirty="0" smtClean="0"/>
                        <a:t>20/1/22</a:t>
                      </a:r>
                      <a:endParaRPr lang="en-US" dirty="0"/>
                    </a:p>
                  </a:txBody>
                  <a:tcPr/>
                </a:tc>
                <a:tc>
                  <a:txBody>
                    <a:bodyPr/>
                    <a:lstStyle/>
                    <a:p>
                      <a:r>
                        <a:rPr lang="en-US" dirty="0" smtClean="0"/>
                        <a:t>M.A.,</a:t>
                      </a:r>
                      <a:r>
                        <a:rPr lang="en-US" baseline="0" dirty="0" smtClean="0"/>
                        <a:t> </a:t>
                      </a:r>
                      <a:r>
                        <a:rPr lang="en-US" dirty="0" err="1" smtClean="0"/>
                        <a:t>M.Com</a:t>
                      </a:r>
                      <a:r>
                        <a:rPr lang="en-US" dirty="0" smtClean="0"/>
                        <a:t>., </a:t>
                      </a:r>
                      <a:r>
                        <a:rPr lang="en-US" dirty="0" err="1" smtClean="0"/>
                        <a:t>M.Ed.,M.Phill</a:t>
                      </a:r>
                      <a:r>
                        <a:rPr lang="en-US" dirty="0" smtClean="0"/>
                        <a:t>, Ph.D.</a:t>
                      </a:r>
                      <a:endParaRPr lang="en-US" dirty="0"/>
                    </a:p>
                  </a:txBody>
                  <a:tcPr/>
                </a:tc>
                <a:tc>
                  <a:txBody>
                    <a:bodyPr/>
                    <a:lstStyle/>
                    <a:p>
                      <a:r>
                        <a:rPr lang="en-US" dirty="0" smtClean="0"/>
                        <a:t>Account</a:t>
                      </a:r>
                      <a:endParaRPr lang="en-US" dirty="0"/>
                    </a:p>
                  </a:txBody>
                  <a:tcPr/>
                </a:tc>
                <a:tc>
                  <a:txBody>
                    <a:bodyPr/>
                    <a:lstStyle/>
                    <a:p>
                      <a:r>
                        <a:rPr lang="en-US" dirty="0" smtClean="0"/>
                        <a:t>65</a:t>
                      </a:r>
                      <a:endParaRPr lang="en-US" dirty="0"/>
                    </a:p>
                  </a:txBody>
                  <a:tcPr/>
                </a:tc>
                <a:tc>
                  <a:txBody>
                    <a:bodyPr/>
                    <a:lstStyle/>
                    <a:p>
                      <a:r>
                        <a:rPr lang="en-US" dirty="0" smtClean="0"/>
                        <a:t>24</a:t>
                      </a:r>
                      <a:endParaRPr lang="en-US" dirty="0"/>
                    </a:p>
                  </a:txBody>
                  <a:tcPr/>
                </a:tc>
                <a:tc>
                  <a:txBody>
                    <a:bodyPr/>
                    <a:lstStyle/>
                    <a:p>
                      <a:r>
                        <a:rPr lang="en-US" dirty="0" smtClean="0"/>
                        <a:t>28</a:t>
                      </a:r>
                      <a:endParaRPr lang="en-US" dirty="0"/>
                    </a:p>
                  </a:txBody>
                  <a:tcPr/>
                </a:tc>
                <a:tc>
                  <a:txBody>
                    <a:bodyPr/>
                    <a:lstStyle/>
                    <a:p>
                      <a:r>
                        <a:rPr lang="en-US" dirty="0" smtClean="0"/>
                        <a:t>24</a:t>
                      </a:r>
                      <a:endParaRPr lang="en-US" dirty="0"/>
                    </a:p>
                  </a:txBody>
                  <a:tcPr/>
                </a:tc>
              </a:tr>
              <a:tr h="370840">
                <a:tc>
                  <a:txBody>
                    <a:bodyPr/>
                    <a:lstStyle/>
                    <a:p>
                      <a:r>
                        <a:rPr lang="en-US" dirty="0" smtClean="0"/>
                        <a:t>02</a:t>
                      </a:r>
                      <a:endParaRPr lang="en-US" dirty="0"/>
                    </a:p>
                  </a:txBody>
                  <a:tcPr/>
                </a:tc>
                <a:tc>
                  <a:txBody>
                    <a:bodyPr/>
                    <a:lstStyle/>
                    <a:p>
                      <a:r>
                        <a:rPr lang="en-US" dirty="0" err="1" smtClean="0"/>
                        <a:t>Dr.Kinnary</a:t>
                      </a:r>
                      <a:r>
                        <a:rPr lang="en-US" dirty="0" smtClean="0"/>
                        <a:t> Patel</a:t>
                      </a:r>
                      <a:endParaRPr lang="en-US" dirty="0"/>
                    </a:p>
                  </a:txBody>
                  <a:tcPr/>
                </a:tc>
                <a:tc>
                  <a:txBody>
                    <a:bodyPr/>
                    <a:lstStyle/>
                    <a:p>
                      <a:r>
                        <a:rPr lang="en-US" dirty="0" smtClean="0"/>
                        <a:t>15/1/21</a:t>
                      </a:r>
                      <a:endParaRPr lang="en-US" dirty="0"/>
                    </a:p>
                  </a:txBody>
                  <a:tcPr/>
                </a:tc>
                <a:tc>
                  <a:txBody>
                    <a:bodyPr/>
                    <a:lstStyle/>
                    <a:p>
                      <a:r>
                        <a:rPr lang="en-US" dirty="0" smtClean="0"/>
                        <a:t>M.</a:t>
                      </a:r>
                      <a:r>
                        <a:rPr lang="en-US" dirty="0" err="1" smtClean="0"/>
                        <a:t>Sc</a:t>
                      </a:r>
                      <a:r>
                        <a:rPr lang="en-US" dirty="0" smtClean="0"/>
                        <a:t>.,M.Ed.,</a:t>
                      </a:r>
                    </a:p>
                    <a:p>
                      <a:r>
                        <a:rPr lang="en-US" dirty="0" smtClean="0"/>
                        <a:t>Ph.D.</a:t>
                      </a:r>
                      <a:endParaRPr lang="en-US" dirty="0"/>
                    </a:p>
                  </a:txBody>
                  <a:tcPr/>
                </a:tc>
                <a:tc>
                  <a:txBody>
                    <a:bodyPr/>
                    <a:lstStyle/>
                    <a:p>
                      <a:r>
                        <a:rPr lang="en-US" dirty="0" smtClean="0"/>
                        <a:t>Science</a:t>
                      </a:r>
                      <a:r>
                        <a:rPr lang="en-US" baseline="0" dirty="0" smtClean="0"/>
                        <a:t> &amp; </a:t>
                      </a:r>
                      <a:r>
                        <a:rPr lang="en-US" baseline="0" dirty="0" err="1" smtClean="0"/>
                        <a:t>Maths</a:t>
                      </a:r>
                      <a:endParaRPr lang="en-US" dirty="0"/>
                    </a:p>
                  </a:txBody>
                  <a:tcPr/>
                </a:tc>
                <a:tc>
                  <a:txBody>
                    <a:bodyPr/>
                    <a:lstStyle/>
                    <a:p>
                      <a:r>
                        <a:rPr lang="en-US" dirty="0" smtClean="0"/>
                        <a:t>14</a:t>
                      </a:r>
                      <a:endParaRPr lang="en-US" dirty="0"/>
                    </a:p>
                  </a:txBody>
                  <a:tcPr/>
                </a:tc>
                <a:tc>
                  <a:txBody>
                    <a:bodyPr/>
                    <a:lstStyle/>
                    <a:p>
                      <a:r>
                        <a:rPr lang="en-US" dirty="0" smtClean="0"/>
                        <a:t>06</a:t>
                      </a:r>
                      <a:endParaRPr lang="en-US" dirty="0"/>
                    </a:p>
                  </a:txBody>
                  <a:tcPr/>
                </a:tc>
                <a:tc>
                  <a:txBody>
                    <a:bodyPr/>
                    <a:lstStyle/>
                    <a:p>
                      <a:r>
                        <a:rPr lang="en-US" dirty="0" smtClean="0"/>
                        <a:t>18</a:t>
                      </a:r>
                      <a:endParaRPr lang="en-US" dirty="0"/>
                    </a:p>
                  </a:txBody>
                  <a:tcPr/>
                </a:tc>
                <a:tc>
                  <a:txBody>
                    <a:bodyPr/>
                    <a:lstStyle/>
                    <a:p>
                      <a:r>
                        <a:rPr lang="en-US" dirty="0" smtClean="0"/>
                        <a:t>21</a:t>
                      </a:r>
                      <a:endParaRPr lang="en-US" dirty="0"/>
                    </a:p>
                  </a:txBody>
                  <a:tcPr/>
                </a:tc>
              </a:tr>
              <a:tr h="370840">
                <a:tc>
                  <a:txBody>
                    <a:bodyPr/>
                    <a:lstStyle/>
                    <a:p>
                      <a:r>
                        <a:rPr lang="en-US" dirty="0" smtClean="0"/>
                        <a:t>03</a:t>
                      </a:r>
                      <a:endParaRPr lang="en-US" dirty="0"/>
                    </a:p>
                  </a:txBody>
                  <a:tcPr/>
                </a:tc>
                <a:tc>
                  <a:txBody>
                    <a:bodyPr/>
                    <a:lstStyle/>
                    <a:p>
                      <a:r>
                        <a:rPr lang="en-US" dirty="0" smtClean="0"/>
                        <a:t>Dr.</a:t>
                      </a:r>
                      <a:r>
                        <a:rPr lang="en-US" baseline="0" dirty="0" smtClean="0"/>
                        <a:t> </a:t>
                      </a:r>
                      <a:r>
                        <a:rPr lang="en-US" baseline="0" dirty="0" err="1" smtClean="0"/>
                        <a:t>Madhavi</a:t>
                      </a:r>
                      <a:r>
                        <a:rPr lang="en-US" baseline="0" dirty="0" smtClean="0"/>
                        <a:t> Bhatt</a:t>
                      </a:r>
                      <a:endParaRPr lang="en-US" dirty="0"/>
                    </a:p>
                  </a:txBody>
                  <a:tcPr/>
                </a:tc>
                <a:tc>
                  <a:txBody>
                    <a:bodyPr/>
                    <a:lstStyle/>
                    <a:p>
                      <a:r>
                        <a:rPr lang="en-US" dirty="0" smtClean="0"/>
                        <a:t>13/9/21</a:t>
                      </a:r>
                      <a:endParaRPr lang="en-US" dirty="0"/>
                    </a:p>
                  </a:txBody>
                  <a:tcPr/>
                </a:tc>
                <a:tc>
                  <a:txBody>
                    <a:bodyPr/>
                    <a:lstStyle/>
                    <a:p>
                      <a:r>
                        <a:rPr lang="en-US" dirty="0" smtClean="0"/>
                        <a:t>M.A., M.Ed., Ph.D.</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English</a:t>
                      </a:r>
                    </a:p>
                  </a:txBody>
                  <a:tcPr/>
                </a:tc>
                <a:tc>
                  <a:txBody>
                    <a:bodyPr/>
                    <a:lstStyle/>
                    <a:p>
                      <a:r>
                        <a:rPr lang="en-US" dirty="0" smtClean="0"/>
                        <a:t>05</a:t>
                      </a:r>
                      <a:endParaRPr lang="en-US" dirty="0"/>
                    </a:p>
                  </a:txBody>
                  <a:tcPr/>
                </a:tc>
                <a:tc>
                  <a:txBody>
                    <a:bodyPr/>
                    <a:lstStyle/>
                    <a:p>
                      <a:r>
                        <a:rPr lang="en-US" dirty="0" smtClean="0"/>
                        <a:t>-</a:t>
                      </a:r>
                      <a:endParaRPr lang="en-US" dirty="0"/>
                    </a:p>
                  </a:txBody>
                  <a:tcPr/>
                </a:tc>
                <a:tc>
                  <a:txBody>
                    <a:bodyPr/>
                    <a:lstStyle/>
                    <a:p>
                      <a:r>
                        <a:rPr lang="en-US" dirty="0" smtClean="0"/>
                        <a:t>04</a:t>
                      </a:r>
                      <a:endParaRPr lang="en-US" dirty="0"/>
                    </a:p>
                  </a:txBody>
                  <a:tcPr/>
                </a:tc>
                <a:tc>
                  <a:txBody>
                    <a:bodyPr/>
                    <a:lstStyle/>
                    <a:p>
                      <a:r>
                        <a:rPr lang="en-US" dirty="0" smtClean="0"/>
                        <a:t>05</a:t>
                      </a:r>
                      <a:endParaRPr lang="en-US" dirty="0"/>
                    </a:p>
                  </a:txBody>
                  <a:tcPr/>
                </a:tc>
              </a:tr>
              <a:tr h="370840">
                <a:tc>
                  <a:txBody>
                    <a:bodyPr/>
                    <a:lstStyle/>
                    <a:p>
                      <a:r>
                        <a:rPr lang="en-US" dirty="0" smtClean="0"/>
                        <a:t>04</a:t>
                      </a:r>
                      <a:endParaRPr lang="en-US" dirty="0"/>
                    </a:p>
                  </a:txBody>
                  <a:tcPr/>
                </a:tc>
                <a:tc>
                  <a:txBody>
                    <a:bodyPr/>
                    <a:lstStyle/>
                    <a:p>
                      <a:r>
                        <a:rPr lang="en-US" dirty="0" smtClean="0"/>
                        <a:t>Dr. </a:t>
                      </a:r>
                      <a:r>
                        <a:rPr lang="en-US" dirty="0" err="1" smtClean="0"/>
                        <a:t>Amrut</a:t>
                      </a:r>
                      <a:r>
                        <a:rPr lang="en-US" dirty="0" smtClean="0"/>
                        <a:t> Patel</a:t>
                      </a:r>
                      <a:endParaRPr lang="en-US" dirty="0"/>
                    </a:p>
                  </a:txBody>
                  <a:tcPr/>
                </a:tc>
                <a:tc>
                  <a:txBody>
                    <a:bodyPr/>
                    <a:lstStyle/>
                    <a:p>
                      <a:r>
                        <a:rPr lang="en-US" dirty="0" smtClean="0"/>
                        <a:t>16/2/23</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 M.Ed., Ph.D.</a:t>
                      </a:r>
                    </a:p>
                  </a:txBody>
                  <a:tcPr/>
                </a:tc>
                <a:tc>
                  <a:txBody>
                    <a:bodyPr/>
                    <a:lstStyle/>
                    <a:p>
                      <a:r>
                        <a:rPr lang="en-US" dirty="0" smtClean="0"/>
                        <a:t>Gujarati</a:t>
                      </a:r>
                      <a:endParaRPr lang="en-US" dirty="0"/>
                    </a:p>
                  </a:txBody>
                  <a:tcPr/>
                </a:tc>
                <a:tc>
                  <a:txBody>
                    <a:bodyPr/>
                    <a:lstStyle/>
                    <a:p>
                      <a:r>
                        <a:rPr lang="en-US" dirty="0" smtClean="0"/>
                        <a:t>04</a:t>
                      </a:r>
                      <a:endParaRPr lang="en-US" dirty="0"/>
                    </a:p>
                  </a:txBody>
                  <a:tcPr/>
                </a:tc>
                <a:tc>
                  <a:txBody>
                    <a:bodyPr/>
                    <a:lstStyle/>
                    <a:p>
                      <a:r>
                        <a:rPr lang="en-US" dirty="0" smtClean="0"/>
                        <a:t>-</a:t>
                      </a:r>
                      <a:endParaRPr lang="en-US" dirty="0"/>
                    </a:p>
                  </a:txBody>
                  <a:tcPr/>
                </a:tc>
                <a:tc>
                  <a:txBody>
                    <a:bodyPr/>
                    <a:lstStyle/>
                    <a:p>
                      <a:r>
                        <a:rPr lang="en-US" dirty="0" smtClean="0"/>
                        <a:t>04</a:t>
                      </a:r>
                      <a:endParaRPr lang="en-US" dirty="0"/>
                    </a:p>
                  </a:txBody>
                  <a:tcPr/>
                </a:tc>
                <a:tc>
                  <a:txBody>
                    <a:bodyPr/>
                    <a:lstStyle/>
                    <a:p>
                      <a:r>
                        <a:rPr lang="en-US" dirty="0" smtClean="0"/>
                        <a:t>02</a:t>
                      </a:r>
                      <a:endParaRPr lang="en-US" dirty="0"/>
                    </a:p>
                  </a:txBody>
                  <a:tcPr/>
                </a:tc>
              </a:tr>
              <a:tr h="370840">
                <a:tc>
                  <a:txBody>
                    <a:bodyPr/>
                    <a:lstStyle/>
                    <a:p>
                      <a:r>
                        <a:rPr lang="en-US" dirty="0" smtClean="0"/>
                        <a:t>05</a:t>
                      </a:r>
                      <a:endParaRPr lang="en-US" dirty="0"/>
                    </a:p>
                  </a:txBody>
                  <a:tcPr/>
                </a:tc>
                <a:tc>
                  <a:txBody>
                    <a:bodyPr/>
                    <a:lstStyle/>
                    <a:p>
                      <a:r>
                        <a:rPr lang="en-US" dirty="0" smtClean="0"/>
                        <a:t>Mrs. </a:t>
                      </a:r>
                      <a:r>
                        <a:rPr lang="en-US" dirty="0" err="1" smtClean="0"/>
                        <a:t>Manali</a:t>
                      </a:r>
                      <a:r>
                        <a:rPr lang="en-US" dirty="0" smtClean="0"/>
                        <a:t> Patel</a:t>
                      </a:r>
                      <a:endParaRPr lang="en-US" dirty="0"/>
                    </a:p>
                  </a:txBody>
                  <a:tcPr/>
                </a:tc>
                <a:tc>
                  <a:txBody>
                    <a:bodyPr/>
                    <a:lstStyle/>
                    <a:p>
                      <a:r>
                        <a:rPr lang="en-US" dirty="0" smtClean="0"/>
                        <a:t>1/7/24</a:t>
                      </a:r>
                      <a:endParaRPr lang="en-US" dirty="0"/>
                    </a:p>
                  </a:txBody>
                  <a:tcPr/>
                </a:tc>
                <a:tc>
                  <a:txBody>
                    <a:bodyPr/>
                    <a:lstStyle/>
                    <a:p>
                      <a:r>
                        <a:rPr lang="en-US" dirty="0" smtClean="0"/>
                        <a:t>M.Sc., M.Ed.,</a:t>
                      </a:r>
                    </a:p>
                    <a:p>
                      <a:r>
                        <a:rPr lang="en-US" dirty="0" smtClean="0"/>
                        <a:t>Ph.D.</a:t>
                      </a:r>
                      <a:r>
                        <a:rPr lang="en-US" baseline="0" dirty="0" smtClean="0"/>
                        <a:t> (pursuing)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Science</a:t>
                      </a:r>
                      <a:r>
                        <a:rPr lang="en-US" baseline="0" dirty="0" smtClean="0"/>
                        <a:t> &amp; </a:t>
                      </a:r>
                      <a:r>
                        <a:rPr lang="en-US" baseline="0" dirty="0" err="1" smtClean="0"/>
                        <a:t>Maths</a:t>
                      </a:r>
                      <a:endParaRPr lang="en-US" dirty="0" smtClean="0"/>
                    </a:p>
                    <a:p>
                      <a:endParaRPr lang="en-US" dirty="0"/>
                    </a:p>
                  </a:txBody>
                  <a:tcPr/>
                </a:tc>
                <a:tc>
                  <a:txBody>
                    <a:bodyPr/>
                    <a:lstStyle/>
                    <a:p>
                      <a:r>
                        <a:rPr lang="en-US" dirty="0" smtClean="0"/>
                        <a:t>06</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02</a:t>
                      </a:r>
                      <a:endParaRPr lang="en-US" dirty="0"/>
                    </a:p>
                  </a:txBody>
                  <a:tcPr/>
                </a:tc>
              </a:tr>
            </a:tbl>
          </a:graphicData>
        </a:graphic>
      </p:graphicFrame>
      <p:cxnSp>
        <p:nvCxnSpPr>
          <p:cNvPr id="9" name="Straight Connector 8"/>
          <p:cNvCxnSpPr/>
          <p:nvPr/>
        </p:nvCxnSpPr>
        <p:spPr>
          <a:xfrm rot="5400000">
            <a:off x="6400800" y="1828800"/>
            <a:ext cx="305594"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dirty="0" smtClean="0">
                <a:solidFill>
                  <a:srgbClr val="0070C0"/>
                </a:solidFill>
              </a:rPr>
              <a:t>Infrastructure &amp; Facilities</a:t>
            </a:r>
            <a:endParaRPr lang="en-US" dirty="0">
              <a:solidFill>
                <a:srgbClr val="0070C0"/>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xmlns="" val="1704028646"/>
              </p:ext>
            </p:extLst>
          </p:nvPr>
        </p:nvGraphicFramePr>
        <p:xfrm>
          <a:off x="304800" y="1066800"/>
          <a:ext cx="8382000" cy="5715000"/>
        </p:xfrm>
        <a:graphic>
          <a:graphicData uri="http://schemas.openxmlformats.org/drawingml/2006/table">
            <a:tbl>
              <a:tblPr firstRow="1" bandRow="1">
                <a:tableStyleId>{5C22544A-7EE6-4342-B048-85BDC9FD1C3A}</a:tableStyleId>
              </a:tblPr>
              <a:tblGrid>
                <a:gridCol w="846667"/>
                <a:gridCol w="1778000"/>
                <a:gridCol w="1439333"/>
                <a:gridCol w="4318000"/>
              </a:tblGrid>
              <a:tr h="381000">
                <a:tc>
                  <a:txBody>
                    <a:bodyPr/>
                    <a:lstStyle/>
                    <a:p>
                      <a:pPr>
                        <a:lnSpc>
                          <a:spcPct val="115000"/>
                        </a:lnSpc>
                        <a:spcAft>
                          <a:spcPts val="0"/>
                        </a:spcAft>
                      </a:pPr>
                      <a:r>
                        <a:rPr lang="en-US" sz="1200" b="1" dirty="0">
                          <a:latin typeface="Times New Roman"/>
                          <a:ea typeface="Calibri"/>
                          <a:cs typeface="Mangal"/>
                        </a:rPr>
                        <a:t>SR. NO.</a:t>
                      </a:r>
                      <a:endParaRPr lang="en-US" sz="1000" dirty="0">
                        <a:latin typeface="Calibri"/>
                        <a:ea typeface="Calibri"/>
                        <a:cs typeface="Mangal"/>
                      </a:endParaRPr>
                    </a:p>
                  </a:txBody>
                  <a:tcPr marL="59830" marR="59830" marT="0" marB="0"/>
                </a:tc>
                <a:tc>
                  <a:txBody>
                    <a:bodyPr/>
                    <a:lstStyle/>
                    <a:p>
                      <a:pPr>
                        <a:lnSpc>
                          <a:spcPct val="115000"/>
                        </a:lnSpc>
                        <a:spcAft>
                          <a:spcPts val="0"/>
                        </a:spcAft>
                      </a:pPr>
                      <a:r>
                        <a:rPr lang="en-US" sz="1200" b="1" dirty="0">
                          <a:latin typeface="Times New Roman"/>
                          <a:ea typeface="Calibri"/>
                          <a:cs typeface="Mangal"/>
                        </a:rPr>
                        <a:t>FLOOR</a:t>
                      </a:r>
                      <a:endParaRPr lang="en-US" sz="1000" dirty="0">
                        <a:latin typeface="Calibri"/>
                        <a:ea typeface="Calibri"/>
                        <a:cs typeface="Mangal"/>
                      </a:endParaRPr>
                    </a:p>
                  </a:txBody>
                  <a:tcPr marL="59830" marR="59830" marT="0" marB="0"/>
                </a:tc>
                <a:tc>
                  <a:txBody>
                    <a:bodyPr/>
                    <a:lstStyle/>
                    <a:p>
                      <a:pPr>
                        <a:lnSpc>
                          <a:spcPct val="115000"/>
                        </a:lnSpc>
                        <a:spcAft>
                          <a:spcPts val="0"/>
                        </a:spcAft>
                      </a:pPr>
                      <a:r>
                        <a:rPr lang="en-US" sz="1200" b="1">
                          <a:latin typeface="Times New Roman"/>
                          <a:ea typeface="Calibri"/>
                          <a:cs typeface="Mangal"/>
                        </a:rPr>
                        <a:t>ROOM NO.</a:t>
                      </a:r>
                      <a:endParaRPr lang="en-US" sz="1000">
                        <a:latin typeface="Calibri"/>
                        <a:ea typeface="Calibri"/>
                        <a:cs typeface="Mangal"/>
                      </a:endParaRPr>
                    </a:p>
                  </a:txBody>
                  <a:tcPr marL="59830" marR="59830" marT="0" marB="0"/>
                </a:tc>
                <a:tc>
                  <a:txBody>
                    <a:bodyPr/>
                    <a:lstStyle/>
                    <a:p>
                      <a:pPr algn="ctr">
                        <a:lnSpc>
                          <a:spcPct val="115000"/>
                        </a:lnSpc>
                        <a:spcAft>
                          <a:spcPts val="0"/>
                        </a:spcAft>
                      </a:pPr>
                      <a:r>
                        <a:rPr lang="en-US" sz="1200" b="1">
                          <a:latin typeface="Times New Roman"/>
                          <a:ea typeface="Calibri"/>
                          <a:cs typeface="Mangal"/>
                        </a:rPr>
                        <a:t>ROOM NAME</a:t>
                      </a:r>
                      <a:endParaRPr lang="en-US" sz="100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1</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1001</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Assembly Room</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2</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1002</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Psychology Lab</a:t>
                      </a:r>
                      <a:endParaRPr lang="en-US" sz="160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3</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1003</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Science Lab</a:t>
                      </a:r>
                      <a:endParaRPr lang="en-US" sz="160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4</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Ground Floor</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1004</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Maths/Science Class Room (Semester-2)</a:t>
                      </a:r>
                      <a:endParaRPr lang="en-US" sz="160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5</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1005</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Divyangjan Class Room</a:t>
                      </a:r>
                      <a:endParaRPr lang="en-US" sz="160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6</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1006</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B.Ed. Semester-4 (Div-2) Comp. Class Room</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7</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1007-08</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Girls Room</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8</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1009</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Language Lab</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9</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1010</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Eco/A/c Class Room (Semester-2)</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dirty="0">
                          <a:latin typeface="Times New Roman"/>
                          <a:ea typeface="Calibri"/>
                          <a:cs typeface="Mangal"/>
                        </a:rPr>
                        <a:t>10</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Ground Floor</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1011</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Submission Room</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a:latin typeface="Times New Roman"/>
                          <a:ea typeface="Calibri"/>
                          <a:cs typeface="Mangal"/>
                        </a:rPr>
                        <a:t>11</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Ground Floor</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1012</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Store Room</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a:latin typeface="Times New Roman"/>
                          <a:ea typeface="Calibri"/>
                          <a:cs typeface="Mangal"/>
                        </a:rPr>
                        <a:t>12</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1013</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Students Washroom</a:t>
                      </a:r>
                      <a:endParaRPr lang="en-US" sz="1600" dirty="0">
                        <a:latin typeface="Calibri"/>
                        <a:ea typeface="Calibri"/>
                        <a:cs typeface="Mangal"/>
                      </a:endParaRPr>
                    </a:p>
                    <a:p>
                      <a:pPr algn="ctr">
                        <a:lnSpc>
                          <a:spcPts val="1200"/>
                        </a:lnSpc>
                        <a:spcAft>
                          <a:spcPts val="0"/>
                        </a:spcAft>
                      </a:pPr>
                      <a:r>
                        <a:rPr lang="en-IN" sz="1600" dirty="0">
                          <a:latin typeface="Times New Roman"/>
                          <a:ea typeface="Calibri"/>
                          <a:cs typeface="Mangal"/>
                        </a:rPr>
                        <a:t>(Female)</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a:latin typeface="Times New Roman"/>
                          <a:ea typeface="Calibri"/>
                          <a:cs typeface="Mangal"/>
                        </a:rPr>
                        <a:t>13</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1014</a:t>
                      </a:r>
                      <a:endParaRPr lang="en-US" sz="1600" dirty="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Students Washroom</a:t>
                      </a:r>
                      <a:endParaRPr lang="en-US" sz="1600" dirty="0">
                        <a:latin typeface="Calibri"/>
                        <a:ea typeface="Calibri"/>
                        <a:cs typeface="Mangal"/>
                      </a:endParaRPr>
                    </a:p>
                    <a:p>
                      <a:pPr algn="ctr">
                        <a:lnSpc>
                          <a:spcPts val="1200"/>
                        </a:lnSpc>
                        <a:spcAft>
                          <a:spcPts val="0"/>
                        </a:spcAft>
                      </a:pPr>
                      <a:r>
                        <a:rPr lang="en-IN" sz="1600" dirty="0">
                          <a:latin typeface="Times New Roman"/>
                          <a:ea typeface="Calibri"/>
                          <a:cs typeface="Mangal"/>
                        </a:rPr>
                        <a:t>(Male)</a:t>
                      </a:r>
                      <a:endParaRPr lang="en-US" sz="1600" dirty="0">
                        <a:latin typeface="Calibri"/>
                        <a:ea typeface="Calibri"/>
                        <a:cs typeface="Mangal"/>
                      </a:endParaRPr>
                    </a:p>
                  </a:txBody>
                  <a:tcPr marL="59830" marR="59830" marT="0" marB="0"/>
                </a:tc>
              </a:tr>
              <a:tr h="381000">
                <a:tc>
                  <a:txBody>
                    <a:bodyPr/>
                    <a:lstStyle/>
                    <a:p>
                      <a:pPr algn="ctr">
                        <a:lnSpc>
                          <a:spcPts val="1200"/>
                        </a:lnSpc>
                        <a:spcAft>
                          <a:spcPts val="0"/>
                        </a:spcAft>
                      </a:pPr>
                      <a:r>
                        <a:rPr lang="en-IN" sz="1600">
                          <a:latin typeface="Times New Roman"/>
                          <a:ea typeface="Calibri"/>
                          <a:cs typeface="Mangal"/>
                        </a:rPr>
                        <a:t>14</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Ground Floor</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a:latin typeface="Times New Roman"/>
                          <a:ea typeface="Calibri"/>
                          <a:cs typeface="Mangal"/>
                        </a:rPr>
                        <a:t>1015</a:t>
                      </a:r>
                      <a:endParaRPr lang="en-US" sz="1600">
                        <a:latin typeface="Calibri"/>
                        <a:ea typeface="Calibri"/>
                        <a:cs typeface="Mangal"/>
                      </a:endParaRPr>
                    </a:p>
                  </a:txBody>
                  <a:tcPr marL="59830" marR="59830" marT="0" marB="0"/>
                </a:tc>
                <a:tc>
                  <a:txBody>
                    <a:bodyPr/>
                    <a:lstStyle/>
                    <a:p>
                      <a:pPr algn="ctr">
                        <a:lnSpc>
                          <a:spcPts val="1200"/>
                        </a:lnSpc>
                        <a:spcAft>
                          <a:spcPts val="0"/>
                        </a:spcAft>
                      </a:pPr>
                      <a:r>
                        <a:rPr lang="en-IN" sz="1600" dirty="0">
                          <a:latin typeface="Times New Roman"/>
                          <a:ea typeface="Calibri"/>
                          <a:cs typeface="Mangal"/>
                        </a:rPr>
                        <a:t>Lift</a:t>
                      </a:r>
                      <a:endParaRPr lang="en-US" sz="1600" dirty="0">
                        <a:latin typeface="Calibri"/>
                        <a:ea typeface="Calibri"/>
                        <a:cs typeface="Mangal"/>
                      </a:endParaRPr>
                    </a:p>
                  </a:txBody>
                  <a:tcPr marL="59830" marR="59830" marT="0" marB="0"/>
                </a:tc>
              </a:tr>
            </a:tbl>
          </a:graphicData>
        </a:graphic>
      </p:graphicFrame>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772400" y="228600"/>
            <a:ext cx="1066800" cy="838200"/>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536861592"/>
              </p:ext>
            </p:extLst>
          </p:nvPr>
        </p:nvGraphicFramePr>
        <p:xfrm>
          <a:off x="228600" y="228615"/>
          <a:ext cx="7772400" cy="6476986"/>
        </p:xfrm>
        <a:graphic>
          <a:graphicData uri="http://schemas.openxmlformats.org/drawingml/2006/table">
            <a:tbl>
              <a:tblPr firstRow="1" bandRow="1">
                <a:tableStyleId>{5C22544A-7EE6-4342-B048-85BDC9FD1C3A}</a:tableStyleId>
              </a:tblPr>
              <a:tblGrid>
                <a:gridCol w="685800"/>
                <a:gridCol w="1447800"/>
                <a:gridCol w="1219200"/>
                <a:gridCol w="4419600"/>
              </a:tblGrid>
              <a:tr h="340894">
                <a:tc>
                  <a:txBody>
                    <a:bodyPr/>
                    <a:lstStyle/>
                    <a:p>
                      <a:pPr>
                        <a:lnSpc>
                          <a:spcPct val="115000"/>
                        </a:lnSpc>
                        <a:spcAft>
                          <a:spcPts val="0"/>
                        </a:spcAft>
                      </a:pPr>
                      <a:r>
                        <a:rPr lang="en-US" sz="1100" b="1" dirty="0">
                          <a:latin typeface="Times New Roman"/>
                          <a:ea typeface="Calibri"/>
                          <a:cs typeface="Mangal"/>
                        </a:rPr>
                        <a:t>SR. NO.</a:t>
                      </a:r>
                      <a:endParaRPr lang="en-US" sz="800" dirty="0">
                        <a:latin typeface="Calibri"/>
                        <a:ea typeface="Calibri"/>
                        <a:cs typeface="Mangal"/>
                      </a:endParaRPr>
                    </a:p>
                  </a:txBody>
                  <a:tcPr marL="52824" marR="52824" marT="0" marB="0"/>
                </a:tc>
                <a:tc>
                  <a:txBody>
                    <a:bodyPr/>
                    <a:lstStyle/>
                    <a:p>
                      <a:pPr>
                        <a:lnSpc>
                          <a:spcPct val="115000"/>
                        </a:lnSpc>
                        <a:spcAft>
                          <a:spcPts val="0"/>
                        </a:spcAft>
                      </a:pPr>
                      <a:r>
                        <a:rPr lang="en-US" sz="1100" b="1" dirty="0">
                          <a:latin typeface="Times New Roman"/>
                          <a:ea typeface="Calibri"/>
                          <a:cs typeface="Mangal"/>
                        </a:rPr>
                        <a:t> FLOOR</a:t>
                      </a:r>
                      <a:endParaRPr lang="en-US" sz="800" dirty="0">
                        <a:latin typeface="Calibri"/>
                        <a:ea typeface="Calibri"/>
                        <a:cs typeface="Mangal"/>
                      </a:endParaRPr>
                    </a:p>
                  </a:txBody>
                  <a:tcPr marL="52824" marR="52824" marT="0" marB="0"/>
                </a:tc>
                <a:tc>
                  <a:txBody>
                    <a:bodyPr/>
                    <a:lstStyle/>
                    <a:p>
                      <a:pPr algn="ctr">
                        <a:lnSpc>
                          <a:spcPct val="115000"/>
                        </a:lnSpc>
                        <a:spcAft>
                          <a:spcPts val="0"/>
                        </a:spcAft>
                      </a:pPr>
                      <a:r>
                        <a:rPr lang="en-US" sz="1100" b="1" dirty="0">
                          <a:latin typeface="Times New Roman"/>
                          <a:ea typeface="Calibri"/>
                          <a:cs typeface="Mangal"/>
                        </a:rPr>
                        <a:t>ROOM NO.</a:t>
                      </a:r>
                      <a:endParaRPr lang="en-US" sz="800" dirty="0">
                        <a:latin typeface="Calibri"/>
                        <a:ea typeface="Calibri"/>
                        <a:cs typeface="Mangal"/>
                      </a:endParaRPr>
                    </a:p>
                  </a:txBody>
                  <a:tcPr marL="52824" marR="52824" marT="0" marB="0"/>
                </a:tc>
                <a:tc>
                  <a:txBody>
                    <a:bodyPr/>
                    <a:lstStyle/>
                    <a:p>
                      <a:pPr algn="ctr">
                        <a:lnSpc>
                          <a:spcPct val="115000"/>
                        </a:lnSpc>
                        <a:spcAft>
                          <a:spcPts val="0"/>
                        </a:spcAft>
                      </a:pPr>
                      <a:r>
                        <a:rPr lang="en-US" sz="1100" b="1">
                          <a:latin typeface="Times New Roman"/>
                          <a:ea typeface="Calibri"/>
                          <a:cs typeface="Mangal"/>
                        </a:rPr>
                        <a:t>ROOM NAME</a:t>
                      </a:r>
                      <a:endParaRPr lang="en-US" sz="8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1</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First Floor</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1101</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Staff Room (Female)</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2</a:t>
                      </a:r>
                      <a:endParaRPr lang="en-US" sz="1100" dirty="0">
                        <a:latin typeface="Calibri"/>
                        <a:ea typeface="Calibri"/>
                        <a:cs typeface="Mangal"/>
                      </a:endParaRPr>
                    </a:p>
                  </a:txBody>
                  <a:tcPr marL="52824" marR="52824" marT="0" marB="0"/>
                </a:tc>
                <a:tc>
                  <a:txBody>
                    <a:bodyPr/>
                    <a:lstStyle/>
                    <a:p>
                      <a:pPr algn="ctr">
                        <a:lnSpc>
                          <a:spcPct val="115000"/>
                        </a:lnSpc>
                        <a:spcAft>
                          <a:spcPts val="0"/>
                        </a:spcAft>
                      </a:pPr>
                      <a:r>
                        <a:rPr lang="en-IN" sz="1100" dirty="0">
                          <a:latin typeface="Times New Roman"/>
                          <a:ea typeface="Calibri"/>
                          <a:cs typeface="Mangal"/>
                        </a:rPr>
                        <a:t>First Floor</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1102</a:t>
                      </a:r>
                      <a:endParaRPr lang="en-US" sz="1100" dirty="0">
                        <a:latin typeface="Calibri"/>
                        <a:ea typeface="Calibri"/>
                        <a:cs typeface="Mangal"/>
                      </a:endParaRPr>
                    </a:p>
                  </a:txBody>
                  <a:tcPr marL="52824" marR="52824" marT="0" marB="0"/>
                </a:tc>
                <a:tc>
                  <a:txBody>
                    <a:bodyPr/>
                    <a:lstStyle/>
                    <a:p>
                      <a:pPr>
                        <a:lnSpc>
                          <a:spcPts val="1200"/>
                        </a:lnSpc>
                        <a:spcAft>
                          <a:spcPts val="0"/>
                        </a:spcAft>
                      </a:pPr>
                      <a:r>
                        <a:rPr lang="en-IN" sz="1100">
                          <a:latin typeface="Times New Roman"/>
                          <a:ea typeface="Calibri"/>
                          <a:cs typeface="Mangal"/>
                        </a:rPr>
                        <a:t>B.Ed. Semester-2 (Div-2) Comp. Class Room / Social Science Class Room</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3</a:t>
                      </a:r>
                      <a:endParaRPr lang="en-US" sz="1100" dirty="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1103</a:t>
                      </a:r>
                      <a:endParaRPr lang="en-US" sz="1100" dirty="0">
                        <a:latin typeface="Calibri"/>
                        <a:ea typeface="Calibri"/>
                        <a:cs typeface="Mangal"/>
                      </a:endParaRPr>
                    </a:p>
                  </a:txBody>
                  <a:tcPr marL="52824" marR="52824" marT="0" marB="0"/>
                </a:tc>
                <a:tc>
                  <a:txBody>
                    <a:bodyPr/>
                    <a:lstStyle/>
                    <a:p>
                      <a:pPr>
                        <a:lnSpc>
                          <a:spcPts val="1200"/>
                        </a:lnSpc>
                        <a:spcAft>
                          <a:spcPts val="0"/>
                        </a:spcAft>
                      </a:pPr>
                      <a:r>
                        <a:rPr lang="en-IN" sz="1100">
                          <a:latin typeface="Times New Roman"/>
                          <a:ea typeface="Calibri"/>
                          <a:cs typeface="Mangal"/>
                        </a:rPr>
                        <a:t>               Library</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4</a:t>
                      </a:r>
                      <a:endParaRPr lang="en-US" sz="1100" dirty="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1104</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B.Ed. Semester-2 (Div-1) Comp. Class Room / Gujarati – Hindi Class Room</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5</a:t>
                      </a:r>
                      <a:endParaRPr lang="en-US" sz="1100" dirty="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1105-A</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Exam Room </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dirty="0">
                          <a:latin typeface="Times New Roman"/>
                          <a:ea typeface="Calibri"/>
                          <a:cs typeface="Mangal"/>
                        </a:rPr>
                        <a:t>6</a:t>
                      </a:r>
                      <a:endParaRPr lang="en-US" sz="1100" dirty="0">
                        <a:latin typeface="Calibri"/>
                        <a:ea typeface="Calibri"/>
                        <a:cs typeface="Mangal"/>
                      </a:endParaRPr>
                    </a:p>
                  </a:txBody>
                  <a:tcPr marL="52824" marR="52824" marT="0" marB="0"/>
                </a:tc>
                <a:tc>
                  <a:txBody>
                    <a:bodyPr/>
                    <a:lstStyle/>
                    <a:p>
                      <a:pPr algn="ctr">
                        <a:lnSpc>
                          <a:spcPct val="115000"/>
                        </a:lnSpc>
                        <a:spcAft>
                          <a:spcPts val="0"/>
                        </a:spcAft>
                      </a:pPr>
                      <a:r>
                        <a:rPr lang="en-IN" sz="1100" dirty="0">
                          <a:latin typeface="Times New Roman"/>
                          <a:ea typeface="Calibri"/>
                          <a:cs typeface="Mangal"/>
                        </a:rPr>
                        <a:t>First Floor</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1105-B</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Staff Room (Male)</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7</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dirty="0">
                          <a:latin typeface="Times New Roman"/>
                          <a:ea typeface="Calibri"/>
                          <a:cs typeface="Mangal"/>
                        </a:rPr>
                        <a:t>First Floor</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1105-C</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ERP Room</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8</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dirty="0">
                          <a:latin typeface="Times New Roman"/>
                          <a:ea typeface="Calibri"/>
                          <a:cs typeface="Mangal"/>
                        </a:rPr>
                        <a:t>First Floor</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1106-A</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Clark Office </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9</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1106-B</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Principal Office </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10</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1107</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English / Sanskrit Class Room</a:t>
                      </a:r>
                      <a:endParaRPr lang="en-US" sz="110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11</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1108</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Evaluation Room </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12</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1109</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M.Ed. Semester-2 Class Room</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13</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1110</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Research &amp; Development Room </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14</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1111</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M.Ed. Semester-4 Class Room</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15</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1112</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B.Ed. Semester-4 (Div-1) Comp. Class Room</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16</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1113</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Ladies Staff Washroom</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17</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1114</a:t>
                      </a:r>
                      <a:endParaRPr lang="en-US" sz="1100" dirty="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Gents Staff Washroom   </a:t>
                      </a:r>
                      <a:endParaRPr lang="en-US" sz="1100" dirty="0">
                        <a:latin typeface="Calibri"/>
                        <a:ea typeface="Calibri"/>
                        <a:cs typeface="Mangal"/>
                      </a:endParaRPr>
                    </a:p>
                  </a:txBody>
                  <a:tcPr marL="52824" marR="52824" marT="0" marB="0"/>
                </a:tc>
              </a:tr>
              <a:tr h="340894">
                <a:tc>
                  <a:txBody>
                    <a:bodyPr/>
                    <a:lstStyle/>
                    <a:p>
                      <a:pPr algn="ctr">
                        <a:lnSpc>
                          <a:spcPts val="1200"/>
                        </a:lnSpc>
                        <a:spcAft>
                          <a:spcPts val="0"/>
                        </a:spcAft>
                      </a:pPr>
                      <a:r>
                        <a:rPr lang="en-IN" sz="1100">
                          <a:latin typeface="Times New Roman"/>
                          <a:ea typeface="Calibri"/>
                          <a:cs typeface="Mangal"/>
                        </a:rPr>
                        <a:t>18</a:t>
                      </a:r>
                      <a:endParaRPr lang="en-US" sz="1100">
                        <a:latin typeface="Calibri"/>
                        <a:ea typeface="Calibri"/>
                        <a:cs typeface="Mangal"/>
                      </a:endParaRPr>
                    </a:p>
                  </a:txBody>
                  <a:tcPr marL="52824" marR="52824" marT="0" marB="0"/>
                </a:tc>
                <a:tc>
                  <a:txBody>
                    <a:bodyPr/>
                    <a:lstStyle/>
                    <a:p>
                      <a:pPr algn="ctr">
                        <a:lnSpc>
                          <a:spcPct val="115000"/>
                        </a:lnSpc>
                        <a:spcAft>
                          <a:spcPts val="0"/>
                        </a:spcAft>
                      </a:pPr>
                      <a:r>
                        <a:rPr lang="en-IN" sz="1100">
                          <a:latin typeface="Times New Roman"/>
                          <a:ea typeface="Calibri"/>
                          <a:cs typeface="Mangal"/>
                        </a:rPr>
                        <a:t>First Floor</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a:latin typeface="Times New Roman"/>
                          <a:ea typeface="Calibri"/>
                          <a:cs typeface="Mangal"/>
                        </a:rPr>
                        <a:t>1115</a:t>
                      </a:r>
                      <a:endParaRPr lang="en-US" sz="1100">
                        <a:latin typeface="Calibri"/>
                        <a:ea typeface="Calibri"/>
                        <a:cs typeface="Mangal"/>
                      </a:endParaRPr>
                    </a:p>
                  </a:txBody>
                  <a:tcPr marL="52824" marR="52824" marT="0" marB="0"/>
                </a:tc>
                <a:tc>
                  <a:txBody>
                    <a:bodyPr/>
                    <a:lstStyle/>
                    <a:p>
                      <a:pPr algn="ctr">
                        <a:lnSpc>
                          <a:spcPts val="1200"/>
                        </a:lnSpc>
                        <a:spcAft>
                          <a:spcPts val="0"/>
                        </a:spcAft>
                      </a:pPr>
                      <a:r>
                        <a:rPr lang="en-IN" sz="1100" dirty="0">
                          <a:latin typeface="Times New Roman"/>
                          <a:ea typeface="Calibri"/>
                          <a:cs typeface="Mangal"/>
                        </a:rPr>
                        <a:t>Lift</a:t>
                      </a:r>
                      <a:endParaRPr lang="en-US" sz="1100" dirty="0">
                        <a:latin typeface="Calibri"/>
                        <a:ea typeface="Calibri"/>
                        <a:cs typeface="Mangal"/>
                      </a:endParaRPr>
                    </a:p>
                  </a:txBody>
                  <a:tcPr marL="52824" marR="52824" marT="0" marB="0"/>
                </a:tc>
              </a:tr>
            </a:tbl>
          </a:graphicData>
        </a:graphic>
      </p:graphicFrame>
      <p:pic>
        <p:nvPicPr>
          <p:cNvPr id="5" name="Picture 4"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24800" y="228600"/>
            <a:ext cx="1066800" cy="914400"/>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64046"/>
          <a:ext cx="7543799" cy="6314439"/>
        </p:xfrm>
        <a:graphic>
          <a:graphicData uri="http://schemas.openxmlformats.org/drawingml/2006/table">
            <a:tbl>
              <a:tblPr/>
              <a:tblGrid>
                <a:gridCol w="1407661"/>
                <a:gridCol w="1002171"/>
                <a:gridCol w="1327878"/>
                <a:gridCol w="551193"/>
                <a:gridCol w="501084"/>
                <a:gridCol w="1052280"/>
                <a:gridCol w="123113"/>
                <a:gridCol w="1052280"/>
                <a:gridCol w="526139"/>
              </a:tblGrid>
              <a:tr h="0">
                <a:tc gridSpan="9">
                  <a:txBody>
                    <a:bodyPr/>
                    <a:lstStyle/>
                    <a:p>
                      <a:pPr algn="ctr">
                        <a:lnSpc>
                          <a:spcPct val="115000"/>
                        </a:lnSpc>
                        <a:spcAft>
                          <a:spcPts val="0"/>
                        </a:spcAft>
                      </a:pPr>
                      <a:r>
                        <a:rPr lang="en-US" sz="1200" b="1" dirty="0">
                          <a:solidFill>
                            <a:srgbClr val="002060"/>
                          </a:solidFill>
                          <a:latin typeface="Times New Roman"/>
                          <a:ea typeface="Calibri"/>
                          <a:cs typeface="Mangal"/>
                        </a:rPr>
                        <a:t>BHAGWAN MAHAVIR EDUCATION FOUNDATION</a:t>
                      </a:r>
                      <a:endParaRPr lang="en-US" sz="7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919">
                <a:tc gridSpan="2">
                  <a:txBody>
                    <a:bodyPr/>
                    <a:lstStyle/>
                    <a:p>
                      <a:pPr>
                        <a:lnSpc>
                          <a:spcPct val="115000"/>
                        </a:lnSpc>
                        <a:spcAft>
                          <a:spcPts val="0"/>
                        </a:spcAft>
                      </a:pPr>
                      <a:r>
                        <a:rPr lang="en-US" sz="1100" b="1" dirty="0">
                          <a:latin typeface="Times New Roman"/>
                          <a:ea typeface="Calibri"/>
                          <a:cs typeface="Mangal"/>
                        </a:rPr>
                        <a:t>Organization Name</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nSpc>
                          <a:spcPct val="115000"/>
                        </a:lnSpc>
                        <a:spcAft>
                          <a:spcPts val="0"/>
                        </a:spcAft>
                      </a:pPr>
                      <a:r>
                        <a:rPr lang="en-US" sz="1100" b="1" dirty="0">
                          <a:latin typeface="Times New Roman"/>
                          <a:ea typeface="Calibri"/>
                          <a:cs typeface="Mangal"/>
                        </a:rPr>
                        <a:t>BHAGWAN  MAHAVIR UNIVERSITY</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spcAft>
                          <a:spcPts val="0"/>
                        </a:spcAft>
                      </a:pP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en-US" sz="1100" b="1">
                          <a:latin typeface="Times New Roman"/>
                          <a:ea typeface="Calibri"/>
                          <a:cs typeface="Mangal"/>
                        </a:rPr>
                        <a:t>Org Code</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0"/>
                        </a:spcAft>
                      </a:pPr>
                      <a:r>
                        <a:rPr lang="en-US" sz="1100" b="1">
                          <a:latin typeface="Times New Roman"/>
                          <a:ea typeface="Calibri"/>
                          <a:cs typeface="Mangal"/>
                        </a:rPr>
                        <a:t>BMU</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541">
                <a:tc gridSpan="2">
                  <a:txBody>
                    <a:bodyPr/>
                    <a:lstStyle/>
                    <a:p>
                      <a:pPr>
                        <a:lnSpc>
                          <a:spcPct val="115000"/>
                        </a:lnSpc>
                        <a:spcAft>
                          <a:spcPts val="0"/>
                        </a:spcAft>
                      </a:pPr>
                      <a:r>
                        <a:rPr lang="en-US" sz="1100" b="1" dirty="0">
                          <a:latin typeface="Times New Roman"/>
                          <a:ea typeface="Calibri"/>
                          <a:cs typeface="Mangal"/>
                        </a:rPr>
                        <a:t>Institute Name</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nSpc>
                          <a:spcPct val="115000"/>
                        </a:lnSpc>
                        <a:spcAft>
                          <a:spcPts val="0"/>
                        </a:spcAft>
                      </a:pPr>
                      <a:r>
                        <a:rPr lang="en-US" sz="1100" b="1">
                          <a:latin typeface="Times New Roman"/>
                          <a:ea typeface="Calibri"/>
                          <a:cs typeface="Mangal"/>
                        </a:rPr>
                        <a:t>Education (B.Ed / M.Ed)</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spcAft>
                          <a:spcPts val="0"/>
                        </a:spcAft>
                      </a:pP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en-US" sz="1100" b="1">
                          <a:latin typeface="Times New Roman"/>
                          <a:ea typeface="Calibri"/>
                          <a:cs typeface="Mangal"/>
                        </a:rPr>
                        <a:t>Inst. Code</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0"/>
                        </a:spcAft>
                      </a:pPr>
                      <a:r>
                        <a:rPr lang="en-US" sz="1100" b="1" dirty="0" smtClean="0">
                          <a:latin typeface="Times New Roman"/>
                          <a:ea typeface="Calibri"/>
                          <a:cs typeface="Mangal"/>
                        </a:rPr>
                        <a:t>17</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541">
                <a:tc gridSpan="9">
                  <a:txBody>
                    <a:bodyPr/>
                    <a:lstStyle/>
                    <a:p>
                      <a:pPr algn="ctr">
                        <a:lnSpc>
                          <a:spcPct val="115000"/>
                        </a:lnSpc>
                        <a:spcAft>
                          <a:spcPts val="0"/>
                        </a:spcAft>
                      </a:pP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2415">
                <a:tc gridSpan="9">
                  <a:txBody>
                    <a:bodyPr/>
                    <a:lstStyle/>
                    <a:p>
                      <a:pPr>
                        <a:lnSpc>
                          <a:spcPct val="115000"/>
                        </a:lnSpc>
                        <a:spcAft>
                          <a:spcPts val="0"/>
                        </a:spcAft>
                      </a:pPr>
                      <a:r>
                        <a:rPr lang="en-US" sz="1100" b="1" dirty="0">
                          <a:solidFill>
                            <a:srgbClr val="FF0000"/>
                          </a:solidFill>
                          <a:latin typeface="Times New Roman"/>
                          <a:ea typeface="Calibri"/>
                          <a:cs typeface="Mangal"/>
                        </a:rPr>
                        <a:t>PARA - A &amp; C : PC FOR  STUDENT  &amp;  STAFF</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2489">
                <a:tc rowSpan="2">
                  <a:txBody>
                    <a:bodyPr/>
                    <a:lstStyle/>
                    <a:p>
                      <a:pPr>
                        <a:lnSpc>
                          <a:spcPct val="115000"/>
                        </a:lnSpc>
                        <a:spcAft>
                          <a:spcPts val="0"/>
                        </a:spcAft>
                      </a:pPr>
                      <a:r>
                        <a:rPr lang="en-US" sz="1100" b="1" dirty="0">
                          <a:latin typeface="Times New Roman"/>
                          <a:ea typeface="Calibri"/>
                          <a:cs typeface="Mangal"/>
                        </a:rPr>
                        <a:t>SR.</a:t>
                      </a:r>
                      <a:endParaRPr lang="en-US" sz="1100" dirty="0">
                        <a:latin typeface="Calibri"/>
                        <a:ea typeface="Calibri"/>
                        <a:cs typeface="Mangal"/>
                      </a:endParaRPr>
                    </a:p>
                    <a:p>
                      <a:pPr algn="ctr">
                        <a:lnSpc>
                          <a:spcPct val="115000"/>
                        </a:lnSpc>
                        <a:spcAft>
                          <a:spcPts val="0"/>
                        </a:spcAft>
                      </a:pPr>
                      <a:r>
                        <a:rPr lang="en-US" sz="1100" b="1" dirty="0">
                          <a:latin typeface="Times New Roman"/>
                          <a:ea typeface="Calibri"/>
                          <a:cs typeface="Mangal"/>
                        </a:rPr>
                        <a:t>NO</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lnSpc>
                          <a:spcPct val="115000"/>
                        </a:lnSpc>
                        <a:spcAft>
                          <a:spcPts val="0"/>
                        </a:spcAft>
                      </a:pPr>
                      <a:endParaRPr lang="en-US" sz="1100" dirty="0">
                        <a:latin typeface="Calibri"/>
                        <a:ea typeface="Calibri"/>
                        <a:cs typeface="Mangal"/>
                      </a:endParaRPr>
                    </a:p>
                    <a:p>
                      <a:pPr algn="ctr">
                        <a:lnSpc>
                          <a:spcPct val="115000"/>
                        </a:lnSpc>
                        <a:spcAft>
                          <a:spcPts val="0"/>
                        </a:spcAft>
                      </a:pPr>
                      <a:r>
                        <a:rPr lang="en-US" sz="1100" b="1" dirty="0">
                          <a:latin typeface="Times New Roman"/>
                          <a:ea typeface="Calibri"/>
                          <a:cs typeface="Mangal"/>
                        </a:rPr>
                        <a:t>DESCRIPTION OF ASSETS</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nSpc>
                          <a:spcPct val="115000"/>
                        </a:lnSpc>
                        <a:spcAft>
                          <a:spcPts val="0"/>
                        </a:spcAft>
                      </a:pPr>
                      <a:r>
                        <a:rPr lang="en-US" sz="1100" b="1">
                          <a:latin typeface="Times New Roman"/>
                          <a:ea typeface="Calibri"/>
                          <a:cs typeface="Mangal"/>
                        </a:rPr>
                        <a:t>TOTAL</a:t>
                      </a:r>
                      <a:endParaRPr lang="en-US" sz="1100">
                        <a:latin typeface="Calibri"/>
                        <a:ea typeface="Calibri"/>
                        <a:cs typeface="Mangal"/>
                      </a:endParaRPr>
                    </a:p>
                    <a:p>
                      <a:pPr>
                        <a:lnSpc>
                          <a:spcPct val="115000"/>
                        </a:lnSpc>
                        <a:spcAft>
                          <a:spcPts val="0"/>
                        </a:spcAft>
                      </a:pPr>
                      <a:r>
                        <a:rPr lang="en-US" sz="1100" b="1">
                          <a:latin typeface="Times New Roman"/>
                          <a:ea typeface="Calibri"/>
                          <a:cs typeface="Mangal"/>
                        </a:rPr>
                        <a:t>CAPACITY QTY</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en-US" sz="1100" b="1">
                          <a:latin typeface="Times New Roman"/>
                          <a:ea typeface="Calibri"/>
                          <a:cs typeface="Mangal"/>
                        </a:rPr>
                        <a:t>TOTAL AVAILABLE QTY</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15000"/>
                        </a:lnSpc>
                        <a:spcAft>
                          <a:spcPts val="0"/>
                        </a:spcAft>
                      </a:pPr>
                      <a:r>
                        <a:rPr lang="en-US" sz="1100" b="1">
                          <a:latin typeface="Times New Roman"/>
                          <a:ea typeface="Calibri"/>
                          <a:cs typeface="Mangal"/>
                        </a:rPr>
                        <a:t>WORKING STATUS</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95591">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gridSpan="2">
                  <a:txBody>
                    <a:bodyPr/>
                    <a:lstStyle/>
                    <a:p>
                      <a:pPr>
                        <a:lnSpc>
                          <a:spcPct val="115000"/>
                        </a:lnSpc>
                        <a:spcAft>
                          <a:spcPts val="0"/>
                        </a:spcAft>
                      </a:pPr>
                      <a:r>
                        <a:rPr lang="en-US" sz="1100" b="1">
                          <a:latin typeface="Times New Roman"/>
                          <a:ea typeface="Calibri"/>
                          <a:cs typeface="Mangal"/>
                        </a:rPr>
                        <a:t>WORKIG</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0"/>
                        </a:spcAft>
                      </a:pPr>
                      <a:r>
                        <a:rPr lang="en-US" sz="1100" b="1">
                          <a:latin typeface="Times New Roman"/>
                          <a:ea typeface="Calibri"/>
                          <a:cs typeface="Mangal"/>
                        </a:rPr>
                        <a:t>IN MAINTENANCE</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latin typeface="Times New Roman"/>
                          <a:ea typeface="Calibri"/>
                          <a:cs typeface="Mangal"/>
                        </a:rPr>
                        <a:t>HOLD</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60">
                <a:tc rowSpan="3" gridSpan="2">
                  <a:txBody>
                    <a:bodyPr/>
                    <a:lstStyle/>
                    <a:p>
                      <a:pPr algn="ctr">
                        <a:lnSpc>
                          <a:spcPct val="115000"/>
                        </a:lnSpc>
                        <a:spcAft>
                          <a:spcPts val="0"/>
                        </a:spcAft>
                      </a:pPr>
                      <a:endParaRPr lang="en-US" sz="1100" dirty="0">
                        <a:latin typeface="Times New Roman"/>
                        <a:ea typeface="Calibri"/>
                        <a:cs typeface="Mangal"/>
                      </a:endParaRPr>
                    </a:p>
                    <a:p>
                      <a:pPr algn="ctr">
                        <a:lnSpc>
                          <a:spcPct val="115000"/>
                        </a:lnSpc>
                        <a:spcAft>
                          <a:spcPts val="0"/>
                        </a:spcAft>
                      </a:pPr>
                      <a:r>
                        <a:rPr lang="en-US" sz="1100" dirty="0">
                          <a:latin typeface="Times New Roman"/>
                          <a:ea typeface="Calibri"/>
                          <a:cs typeface="Mangal"/>
                        </a:rPr>
                        <a:t>COMPUTER SET</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en-US"/>
                    </a:p>
                  </a:txBody>
                  <a:tcPr/>
                </a:tc>
                <a:tc>
                  <a:txBody>
                    <a:bodyPr/>
                    <a:lstStyle/>
                    <a:p>
                      <a:pPr>
                        <a:lnSpc>
                          <a:spcPct val="115000"/>
                        </a:lnSpc>
                        <a:spcAft>
                          <a:spcPts val="0"/>
                        </a:spcAft>
                      </a:pPr>
                      <a:r>
                        <a:rPr lang="en-US" sz="1100" dirty="0">
                          <a:latin typeface="Times New Roman"/>
                          <a:ea typeface="Calibri"/>
                          <a:cs typeface="Mangal"/>
                        </a:rPr>
                        <a:t>FOR STUDENT</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50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50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113">
                <a:tc gridSpan="2" vMerge="1">
                  <a:txBody>
                    <a:bodyPr/>
                    <a:lstStyle/>
                    <a:p>
                      <a:endParaRPr lang="en-US"/>
                    </a:p>
                  </a:txBody>
                  <a:tcPr/>
                </a:tc>
                <a:tc hMerge="1" vMerge="1">
                  <a:txBody>
                    <a:bodyPr/>
                    <a:lstStyle/>
                    <a:p>
                      <a:endParaRPr lang="en-US"/>
                    </a:p>
                  </a:txBody>
                  <a:tcPr/>
                </a:tc>
                <a:tc>
                  <a:txBody>
                    <a:bodyPr/>
                    <a:lstStyle/>
                    <a:p>
                      <a:pPr>
                        <a:lnSpc>
                          <a:spcPct val="115000"/>
                        </a:lnSpc>
                        <a:spcAft>
                          <a:spcPts val="0"/>
                        </a:spcAft>
                      </a:pPr>
                      <a:r>
                        <a:rPr lang="en-US" sz="1100" dirty="0">
                          <a:latin typeface="Times New Roman"/>
                          <a:ea typeface="Calibri"/>
                          <a:cs typeface="Mangal"/>
                        </a:rPr>
                        <a:t>FOR STAFF</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Calibri"/>
                          <a:ea typeface="Calibri"/>
                          <a:cs typeface="Mangal"/>
                        </a:rPr>
                        <a:t>30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113">
                <a:tc gridSpan="2" vMerge="1">
                  <a:txBody>
                    <a:bodyPr/>
                    <a:lstStyle/>
                    <a:p>
                      <a:endParaRPr lang="en-US"/>
                    </a:p>
                  </a:txBody>
                  <a:tcPr/>
                </a:tc>
                <a:tc hMerge="1" vMerge="1">
                  <a:txBody>
                    <a:bodyPr/>
                    <a:lstStyle/>
                    <a:p>
                      <a:endParaRPr lang="en-US"/>
                    </a:p>
                  </a:txBody>
                  <a:tcPr/>
                </a:tc>
                <a:tc>
                  <a:txBody>
                    <a:bodyPr/>
                    <a:lstStyle/>
                    <a:p>
                      <a:pPr algn="ctr">
                        <a:lnSpc>
                          <a:spcPct val="115000"/>
                        </a:lnSpc>
                        <a:spcAft>
                          <a:spcPts val="0"/>
                        </a:spcAft>
                      </a:pPr>
                      <a:r>
                        <a:rPr lang="en-US" sz="1100" dirty="0">
                          <a:latin typeface="Times New Roman"/>
                          <a:ea typeface="Calibri"/>
                          <a:cs typeface="Mangal"/>
                        </a:rPr>
                        <a:t>               TOTAL</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Calibri"/>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593">
                <a:tc>
                  <a:txBody>
                    <a:bodyPr/>
                    <a:lstStyle/>
                    <a:p>
                      <a:pPr algn="ctr">
                        <a:lnSpc>
                          <a:spcPct val="115000"/>
                        </a:lnSpc>
                        <a:spcAft>
                          <a:spcPts val="0"/>
                        </a:spcAft>
                      </a:pPr>
                      <a:r>
                        <a:rPr lang="en-US" sz="1100">
                          <a:latin typeface="Times New Roman"/>
                          <a:ea typeface="Calibri"/>
                          <a:cs typeface="Mangal"/>
                        </a:rPr>
                        <a:t>1</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MONITER</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IN" sz="1100" dirty="0">
                          <a:latin typeface="Calibri"/>
                          <a:ea typeface="Calibri"/>
                          <a:cs typeface="Mangal"/>
                        </a:rPr>
                        <a:t>80</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60">
                <a:tc rowSpan="8">
                  <a:txBody>
                    <a:bodyPr/>
                    <a:lstStyle/>
                    <a:p>
                      <a:pPr algn="ctr">
                        <a:lnSpc>
                          <a:spcPct val="115000"/>
                        </a:lnSpc>
                        <a:spcAft>
                          <a:spcPts val="0"/>
                        </a:spcAft>
                      </a:pPr>
                      <a:endParaRPr lang="en-US" sz="1100">
                        <a:latin typeface="Times New Roman"/>
                        <a:ea typeface="Calibri"/>
                        <a:cs typeface="Mangal"/>
                      </a:endParaRPr>
                    </a:p>
                    <a:p>
                      <a:pPr algn="ctr">
                        <a:lnSpc>
                          <a:spcPct val="115000"/>
                        </a:lnSpc>
                        <a:spcAft>
                          <a:spcPts val="0"/>
                        </a:spcAft>
                      </a:pPr>
                      <a:r>
                        <a:rPr lang="en-US" sz="1100">
                          <a:latin typeface="Times New Roman"/>
                          <a:ea typeface="Calibri"/>
                          <a:cs typeface="Mangal"/>
                        </a:rPr>
                        <a:t>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8">
                  <a:txBody>
                    <a:bodyPr/>
                    <a:lstStyle/>
                    <a:p>
                      <a:pPr>
                        <a:lnSpc>
                          <a:spcPct val="115000"/>
                        </a:lnSpc>
                        <a:spcAft>
                          <a:spcPts val="0"/>
                        </a:spcAft>
                      </a:pPr>
                      <a:endParaRPr lang="en-US" sz="1100">
                        <a:latin typeface="Times New Roman"/>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Calibri"/>
                          <a:cs typeface="Mangal"/>
                        </a:rPr>
                        <a:t>EMBEDED CPU</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80</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16</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9">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MOTHER BOARD</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80</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16</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6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PROCESSOR</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16</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9">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STOARAGE DEVICE</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6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RAM</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9">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GRAPHICS CARD</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6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SMPS</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9">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IN" sz="1100">
                          <a:latin typeface="Times New Roman"/>
                          <a:ea typeface="Calibri"/>
                          <a:cs typeface="Mangal"/>
                        </a:rPr>
                        <a:t>CABINET WITH SMPS</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359">
                <a:tc>
                  <a:txBody>
                    <a:bodyPr/>
                    <a:lstStyle/>
                    <a:p>
                      <a:pPr algn="ctr">
                        <a:lnSpc>
                          <a:spcPct val="115000"/>
                        </a:lnSpc>
                        <a:spcAft>
                          <a:spcPts val="0"/>
                        </a:spcAft>
                      </a:pPr>
                      <a:r>
                        <a:rPr lang="en-US" sz="1100">
                          <a:latin typeface="Times New Roman"/>
                          <a:ea typeface="Calibri"/>
                          <a:cs typeface="Mangal"/>
                        </a:rPr>
                        <a:t>3</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KEYBOARD</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IN"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dirty="0">
                          <a:latin typeface="Times New Roman"/>
                          <a:ea typeface="Calibri"/>
                          <a:cs typeface="Mangal"/>
                        </a:rPr>
                        <a:t>12</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281">
                <a:tc>
                  <a:txBody>
                    <a:bodyPr/>
                    <a:lstStyle/>
                    <a:p>
                      <a:pPr algn="ctr">
                        <a:lnSpc>
                          <a:spcPct val="115000"/>
                        </a:lnSpc>
                        <a:spcAft>
                          <a:spcPts val="0"/>
                        </a:spcAft>
                      </a:pPr>
                      <a:r>
                        <a:rPr lang="en-US" sz="1100">
                          <a:latin typeface="Times New Roman"/>
                          <a:ea typeface="Calibri"/>
                          <a:cs typeface="Mangal"/>
                        </a:rPr>
                        <a:t>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MOUSE</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IN"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64</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919">
                <a:tc>
                  <a:txBody>
                    <a:bodyPr/>
                    <a:lstStyle/>
                    <a:p>
                      <a:pPr algn="ctr">
                        <a:lnSpc>
                          <a:spcPct val="115000"/>
                        </a:lnSpc>
                        <a:spcAft>
                          <a:spcPts val="0"/>
                        </a:spcAft>
                      </a:pPr>
                      <a:r>
                        <a:rPr lang="en-US" sz="1100">
                          <a:latin typeface="Times New Roman"/>
                          <a:ea typeface="Calibri"/>
                          <a:cs typeface="Mangal"/>
                        </a:rPr>
                        <a:t>5</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OPERATING SYSTEM</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IN"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880">
                <a:tc>
                  <a:txBody>
                    <a:bodyPr/>
                    <a:lstStyle/>
                    <a:p>
                      <a:pPr algn="ctr">
                        <a:lnSpc>
                          <a:spcPct val="115000"/>
                        </a:lnSpc>
                        <a:spcAft>
                          <a:spcPts val="0"/>
                        </a:spcAft>
                      </a:pPr>
                      <a:r>
                        <a:rPr lang="en-US" sz="1100">
                          <a:latin typeface="Times New Roman"/>
                          <a:ea typeface="Calibri"/>
                          <a:cs typeface="Mangal"/>
                        </a:rPr>
                        <a:t>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NET CONNECTION</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IN"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80</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Times New Roman"/>
                          <a:ea typeface="Calibri"/>
                          <a:cs typeface="Mangal"/>
                        </a:rPr>
                        <a:t>16</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100">
                          <a:latin typeface="Times New Roman"/>
                          <a:ea typeface="Calibri"/>
                          <a:cs typeface="Mangal"/>
                        </a:rPr>
                        <a:t>12</a:t>
                      </a:r>
                      <a:endParaRPr lang="en-US" sz="110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Times New Roman"/>
                          <a:ea typeface="Calibri"/>
                          <a:cs typeface="Mangal"/>
                        </a:rPr>
                        <a:t>64</a:t>
                      </a:r>
                      <a:endParaRPr lang="en-US" sz="1100" dirty="0">
                        <a:latin typeface="Calibri"/>
                        <a:ea typeface="Calibri"/>
                        <a:cs typeface="Mangal"/>
                      </a:endParaRPr>
                    </a:p>
                  </a:txBody>
                  <a:tcPr marL="41167" marR="411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 name="Picture 2"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48600" y="152400"/>
            <a:ext cx="1219200" cy="990600"/>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747412629"/>
              </p:ext>
            </p:extLst>
          </p:nvPr>
        </p:nvGraphicFramePr>
        <p:xfrm>
          <a:off x="304800" y="990600"/>
          <a:ext cx="7416823" cy="5437214"/>
        </p:xfrm>
        <a:graphic>
          <a:graphicData uri="http://schemas.openxmlformats.org/drawingml/2006/table">
            <a:tbl>
              <a:tblPr/>
              <a:tblGrid>
                <a:gridCol w="1174077"/>
                <a:gridCol w="2671565"/>
                <a:gridCol w="1137963"/>
                <a:gridCol w="822575"/>
                <a:gridCol w="822575"/>
                <a:gridCol w="788068"/>
              </a:tblGrid>
              <a:tr h="228600">
                <a:tc gridSpan="6">
                  <a:txBody>
                    <a:bodyPr/>
                    <a:lstStyle/>
                    <a:p>
                      <a:pPr algn="ctr">
                        <a:lnSpc>
                          <a:spcPct val="115000"/>
                        </a:lnSpc>
                        <a:spcAft>
                          <a:spcPts val="0"/>
                        </a:spcAft>
                      </a:pPr>
                      <a:r>
                        <a:rPr lang="en-US" sz="1100" b="1" dirty="0">
                          <a:solidFill>
                            <a:srgbClr val="FF0000"/>
                          </a:solidFill>
                          <a:latin typeface="Times New Roman"/>
                          <a:ea typeface="Calibri"/>
                          <a:cs typeface="Mangal"/>
                        </a:rPr>
                        <a:t>PARA - B COMMON ASSETS</a:t>
                      </a:r>
                      <a:endParaRPr lang="en-US" sz="8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721">
                <a:tc rowSpan="2">
                  <a:txBody>
                    <a:bodyPr/>
                    <a:lstStyle/>
                    <a:p>
                      <a:pPr algn="ctr">
                        <a:lnSpc>
                          <a:spcPct val="115000"/>
                        </a:lnSpc>
                        <a:spcAft>
                          <a:spcPts val="0"/>
                        </a:spcAft>
                      </a:pPr>
                      <a:endParaRPr lang="en-US" sz="1100" dirty="0">
                        <a:latin typeface="Calibri"/>
                        <a:ea typeface="Calibri"/>
                        <a:cs typeface="Mangal"/>
                      </a:endParaRPr>
                    </a:p>
                    <a:p>
                      <a:pPr algn="ctr">
                        <a:lnSpc>
                          <a:spcPct val="115000"/>
                        </a:lnSpc>
                        <a:spcAft>
                          <a:spcPts val="0"/>
                        </a:spcAft>
                      </a:pPr>
                      <a:r>
                        <a:rPr lang="en-US" sz="1100" b="1" dirty="0">
                          <a:latin typeface="Times New Roman"/>
                          <a:ea typeface="Calibri"/>
                          <a:cs typeface="Mangal"/>
                        </a:rPr>
                        <a:t>SR. NO.</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endParaRPr lang="en-US" sz="1100" dirty="0">
                        <a:latin typeface="Calibri"/>
                        <a:ea typeface="Calibri"/>
                        <a:cs typeface="Mangal"/>
                      </a:endParaRPr>
                    </a:p>
                    <a:p>
                      <a:pPr algn="ctr">
                        <a:lnSpc>
                          <a:spcPct val="115000"/>
                        </a:lnSpc>
                        <a:spcAft>
                          <a:spcPts val="0"/>
                        </a:spcAft>
                      </a:pPr>
                      <a:r>
                        <a:rPr lang="en-US" sz="1100" b="1" dirty="0">
                          <a:latin typeface="Times New Roman"/>
                          <a:ea typeface="Calibri"/>
                          <a:cs typeface="Mangal"/>
                        </a:rPr>
                        <a:t>DESCRIPTION OF ASSETS</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1100" b="1" dirty="0">
                          <a:latin typeface="Times New Roman"/>
                          <a:ea typeface="Calibri"/>
                          <a:cs typeface="Mangal"/>
                        </a:rPr>
                        <a:t>TOTAL AVAILABLE</a:t>
                      </a:r>
                      <a:endParaRPr lang="en-US" sz="1100" dirty="0">
                        <a:latin typeface="Calibri"/>
                        <a:ea typeface="Calibri"/>
                        <a:cs typeface="Mangal"/>
                      </a:endParaRPr>
                    </a:p>
                    <a:p>
                      <a:pPr algn="ctr">
                        <a:lnSpc>
                          <a:spcPct val="115000"/>
                        </a:lnSpc>
                        <a:spcAft>
                          <a:spcPts val="0"/>
                        </a:spcAft>
                      </a:pPr>
                      <a:r>
                        <a:rPr lang="en-US" sz="1100" b="1" dirty="0">
                          <a:latin typeface="Times New Roman"/>
                          <a:ea typeface="Calibri"/>
                          <a:cs typeface="Mangal"/>
                        </a:rPr>
                        <a:t>QTY</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n-US" sz="1100" b="1" dirty="0">
                          <a:latin typeface="Times New Roman"/>
                          <a:ea typeface="Calibri"/>
                          <a:cs typeface="Mangal"/>
                        </a:rPr>
                        <a:t>WORKING STATUS</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7165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15000"/>
                        </a:lnSpc>
                        <a:spcAft>
                          <a:spcPts val="0"/>
                        </a:spcAft>
                      </a:pPr>
                      <a:r>
                        <a:rPr lang="en-US" sz="1100" b="1">
                          <a:latin typeface="Times New Roman"/>
                          <a:ea typeface="Calibri"/>
                          <a:cs typeface="Mangal"/>
                        </a:rPr>
                        <a:t>WORKING</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Mangal"/>
                        </a:rPr>
                        <a:t>IN MAINTENANCE</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Mangal"/>
                        </a:rPr>
                        <a:t>HOLD</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1</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PRINTER</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06</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05</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2</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SCANNER</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03</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03</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3</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NET SWITCH</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04</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04</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4</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NET SWITCH RACK</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5</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PROJECTOR</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02</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02</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6</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PROJECTOR SCREEN</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7</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PROJECTOR STAND</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dirty="0">
                          <a:latin typeface="Times New Roman"/>
                          <a:ea typeface="Calibri"/>
                          <a:cs typeface="Mangal"/>
                        </a:rPr>
                        <a:t>8</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WEBCAM</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02</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02</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9</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HEAD PHONE</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SOUND SYSTEM</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EXTERNAL DVD WRITER</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12</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EXTERNAL HDD</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01</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13</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PEN DRIVE</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14</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UPS</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03</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03</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15</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ONLINE UPS</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16</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dirty="0">
                          <a:latin typeface="Times New Roman"/>
                          <a:ea typeface="Calibri"/>
                          <a:cs typeface="Mangal"/>
                        </a:rPr>
                        <a:t>STABILIZER</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17</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HIGH SPEED COPIER M/C</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18</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XEROX MACHINE</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01</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01</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19</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BIOMETRIC MACHINE</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01</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01</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964">
                <a:tc>
                  <a:txBody>
                    <a:bodyPr/>
                    <a:lstStyle/>
                    <a:p>
                      <a:pPr algn="ctr">
                        <a:lnSpc>
                          <a:spcPct val="115000"/>
                        </a:lnSpc>
                        <a:spcAft>
                          <a:spcPts val="0"/>
                        </a:spcAft>
                      </a:pPr>
                      <a:r>
                        <a:rPr lang="en-IN" sz="1100">
                          <a:latin typeface="Times New Roman"/>
                          <a:ea typeface="Calibri"/>
                          <a:cs typeface="Mangal"/>
                        </a:rPr>
                        <a:t>20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a:latin typeface="Times New Roman"/>
                          <a:ea typeface="Calibri"/>
                          <a:cs typeface="Mangal"/>
                        </a:rPr>
                        <a:t>BARCODE READER</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a:latin typeface="Times New Roman"/>
                          <a:ea typeface="Calibri"/>
                          <a:cs typeface="Mangal"/>
                        </a:rPr>
                        <a:t>0</a:t>
                      </a:r>
                      <a:endParaRPr lang="en-US" sz="110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dirty="0">
                          <a:latin typeface="Times New Roman"/>
                          <a:ea typeface="Calibri"/>
                          <a:cs typeface="Mangal"/>
                        </a:rPr>
                        <a:t>0</a:t>
                      </a:r>
                      <a:endParaRPr lang="en-US" sz="1100" dirty="0">
                        <a:latin typeface="Calibri"/>
                        <a:ea typeface="Calibri"/>
                        <a:cs typeface="Mangal"/>
                      </a:endParaRPr>
                    </a:p>
                  </a:txBody>
                  <a:tcPr marL="52078" marR="520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 name="Picture 2"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772400" y="152400"/>
            <a:ext cx="1143000" cy="99060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70C0"/>
                </a:solidFill>
              </a:rPr>
              <a:t>Clubs, Cultural &amp; Co-curricular Activities</a:t>
            </a:r>
            <a:endParaRPr lang="en-US" dirty="0">
              <a:solidFill>
                <a:srgbClr val="0070C0"/>
              </a:solidFill>
            </a:endParaRPr>
          </a:p>
        </p:txBody>
      </p:sp>
      <p:sp>
        <p:nvSpPr>
          <p:cNvPr id="3" name="Content Placeholder 2"/>
          <p:cNvSpPr>
            <a:spLocks noGrp="1"/>
          </p:cNvSpPr>
          <p:nvPr>
            <p:ph sz="quarter" idx="1"/>
          </p:nvPr>
        </p:nvSpPr>
        <p:spPr/>
        <p:txBody>
          <a:bodyPr>
            <a:normAutofit fontScale="92500" lnSpcReduction="10000"/>
          </a:bodyPr>
          <a:lstStyle/>
          <a:p>
            <a:r>
              <a:rPr lang="en-US" sz="2400" dirty="0" smtClean="0"/>
              <a:t>Student clubs &amp; associations  </a:t>
            </a:r>
          </a:p>
          <a:p>
            <a:pPr marL="596646" indent="-514350">
              <a:buFont typeface="+mj-lt"/>
              <a:buAutoNum type="arabicParenR"/>
            </a:pPr>
            <a:r>
              <a:rPr lang="en-US" sz="2400" dirty="0" smtClean="0"/>
              <a:t>Women Cell club</a:t>
            </a:r>
          </a:p>
          <a:p>
            <a:pPr marL="596646" indent="-514350">
              <a:buFont typeface="+mj-lt"/>
              <a:buAutoNum type="arabicParenR"/>
            </a:pPr>
            <a:r>
              <a:rPr lang="en-US" sz="2400" dirty="0" smtClean="0"/>
              <a:t>Environment club</a:t>
            </a:r>
          </a:p>
          <a:p>
            <a:pPr marL="596646" indent="-514350">
              <a:buFont typeface="+mj-lt"/>
              <a:buAutoNum type="arabicParenR"/>
            </a:pPr>
            <a:r>
              <a:rPr lang="en-US" sz="2400" dirty="0" smtClean="0"/>
              <a:t>Cultural club</a:t>
            </a:r>
          </a:p>
          <a:p>
            <a:pPr marL="596646" indent="-514350">
              <a:buFont typeface="+mj-lt"/>
              <a:buAutoNum type="arabicParenR"/>
            </a:pPr>
            <a:r>
              <a:rPr lang="en-US" sz="2400" dirty="0" smtClean="0"/>
              <a:t>Research work club</a:t>
            </a:r>
          </a:p>
          <a:p>
            <a:pPr marL="596646" indent="-514350">
              <a:buFont typeface="+mj-lt"/>
              <a:buAutoNum type="arabicParenR"/>
            </a:pPr>
            <a:r>
              <a:rPr lang="en-US" sz="2400" dirty="0" smtClean="0"/>
              <a:t>Social activities club</a:t>
            </a:r>
          </a:p>
          <a:p>
            <a:r>
              <a:rPr lang="en-US" sz="2400" dirty="0" smtClean="0"/>
              <a:t>Sports achievements : - </a:t>
            </a:r>
          </a:p>
          <a:p>
            <a:r>
              <a:rPr lang="en-US" sz="2400" dirty="0" smtClean="0"/>
              <a:t>Cultural events, NSS/NCC activities</a:t>
            </a:r>
          </a:p>
          <a:p>
            <a:pPr marL="539496" indent="-457200">
              <a:buFont typeface="+mj-lt"/>
              <a:buAutoNum type="arabicParenR"/>
            </a:pPr>
            <a:r>
              <a:rPr lang="en-US" sz="2400" dirty="0" smtClean="0"/>
              <a:t>One week for nation </a:t>
            </a:r>
          </a:p>
          <a:p>
            <a:pPr marL="539496" indent="-457200">
              <a:buFont typeface="+mj-lt"/>
              <a:buAutoNum type="arabicParenR"/>
            </a:pPr>
            <a:r>
              <a:rPr lang="en-US" sz="2400" dirty="0" smtClean="0"/>
              <a:t>Competitions related to various festivals developing skills of students(e.g. </a:t>
            </a:r>
            <a:r>
              <a:rPr lang="en-US" sz="2400" dirty="0" err="1" smtClean="0"/>
              <a:t>varsha</a:t>
            </a:r>
            <a:r>
              <a:rPr lang="en-US" sz="2400" dirty="0" smtClean="0"/>
              <a:t> </a:t>
            </a:r>
            <a:r>
              <a:rPr lang="en-US" sz="2400" dirty="0" err="1" smtClean="0"/>
              <a:t>geet</a:t>
            </a:r>
            <a:r>
              <a:rPr lang="en-US" sz="2400" dirty="0" smtClean="0"/>
              <a:t> , </a:t>
            </a:r>
            <a:r>
              <a:rPr lang="en-US" sz="2400" dirty="0" err="1" smtClean="0"/>
              <a:t>debet,elocution</a:t>
            </a:r>
            <a:r>
              <a:rPr lang="en-US" sz="2400" dirty="0" smtClean="0"/>
              <a:t>, essay, </a:t>
            </a:r>
            <a:r>
              <a:rPr lang="en-US" sz="2400" dirty="0" err="1" smtClean="0"/>
              <a:t>craft,poster</a:t>
            </a:r>
            <a:r>
              <a:rPr lang="en-US" sz="2400" dirty="0" smtClean="0"/>
              <a:t>, </a:t>
            </a:r>
            <a:r>
              <a:rPr lang="en-US" sz="2400" dirty="0" err="1" smtClean="0"/>
              <a:t>decoration,etc</a:t>
            </a:r>
            <a:r>
              <a:rPr lang="en-US" sz="2400" dirty="0" smtClean="0"/>
              <a:t>.)</a:t>
            </a:r>
          </a:p>
          <a:p>
            <a:pPr marL="539496" indent="-457200">
              <a:buFont typeface="+mj-lt"/>
              <a:buAutoNum type="arabicParenR"/>
            </a:pPr>
            <a:endParaRPr lang="en-US" sz="2400" dirty="0" smtClean="0"/>
          </a:p>
          <a:p>
            <a:endParaRPr lang="en-US" dirty="0"/>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IQAC &amp; Quality Initiatives</a:t>
            </a:r>
            <a:endParaRPr lang="en-US" dirty="0">
              <a:solidFill>
                <a:srgbClr val="0070C0"/>
              </a:solidFill>
            </a:endParaRPr>
          </a:p>
        </p:txBody>
      </p:sp>
      <p:sp>
        <p:nvSpPr>
          <p:cNvPr id="3" name="Content Placeholder 2"/>
          <p:cNvSpPr>
            <a:spLocks noGrp="1"/>
          </p:cNvSpPr>
          <p:nvPr>
            <p:ph sz="quarter" idx="1"/>
          </p:nvPr>
        </p:nvSpPr>
        <p:spPr/>
        <p:txBody>
          <a:bodyPr/>
          <a:lstStyle/>
          <a:p>
            <a:pPr>
              <a:buNone/>
            </a:pPr>
            <a:r>
              <a:rPr lang="en-US" dirty="0" smtClean="0">
                <a:solidFill>
                  <a:srgbClr val="FF0000"/>
                </a:solidFill>
              </a:rPr>
              <a:t> </a:t>
            </a:r>
            <a:endParaRPr lang="en-US" dirty="0">
              <a:solidFill>
                <a:srgbClr val="FF000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graphicFrame>
        <p:nvGraphicFramePr>
          <p:cNvPr id="5" name="Table 4"/>
          <p:cNvGraphicFramePr>
            <a:graphicFrameLocks noGrp="1"/>
          </p:cNvGraphicFramePr>
          <p:nvPr/>
        </p:nvGraphicFramePr>
        <p:xfrm>
          <a:off x="457200" y="1397000"/>
          <a:ext cx="8382000" cy="5156200"/>
        </p:xfrm>
        <a:graphic>
          <a:graphicData uri="http://schemas.openxmlformats.org/drawingml/2006/table">
            <a:tbl>
              <a:tblPr firstRow="1" bandRow="1">
                <a:tableStyleId>{5C22544A-7EE6-4342-B048-85BDC9FD1C3A}</a:tableStyleId>
              </a:tblPr>
              <a:tblGrid>
                <a:gridCol w="4191000"/>
                <a:gridCol w="4191000"/>
              </a:tblGrid>
              <a:tr h="554716">
                <a:tc>
                  <a:txBody>
                    <a:bodyPr/>
                    <a:lstStyle/>
                    <a:p>
                      <a:pPr marL="262890" algn="ctr">
                        <a:lnSpc>
                          <a:spcPct val="150000"/>
                        </a:lnSpc>
                        <a:spcAft>
                          <a:spcPts val="1000"/>
                        </a:spcAft>
                      </a:pPr>
                      <a:r>
                        <a:rPr lang="en-US" sz="1600" b="1" dirty="0">
                          <a:solidFill>
                            <a:srgbClr val="1F1F1F"/>
                          </a:solidFill>
                          <a:latin typeface="inherit"/>
                          <a:ea typeface="Times New Roman"/>
                          <a:cs typeface="Shruti"/>
                        </a:rPr>
                        <a:t>Agenda</a:t>
                      </a:r>
                      <a:endParaRPr lang="en-US" sz="1600" dirty="0">
                        <a:latin typeface="Calibri"/>
                        <a:ea typeface="Times New Roman"/>
                        <a:cs typeface="Shruti"/>
                      </a:endParaRPr>
                    </a:p>
                  </a:txBody>
                  <a:tcPr marL="64797" marR="64797" marT="0" marB="0"/>
                </a:tc>
                <a:tc>
                  <a:txBody>
                    <a:bodyPr/>
                    <a:lstStyle/>
                    <a:p>
                      <a:r>
                        <a:rPr lang="en-US" sz="1600" b="1" dirty="0">
                          <a:latin typeface="inherit"/>
                          <a:cs typeface="Shruti"/>
                        </a:rPr>
                        <a:t>Action Taken</a:t>
                      </a:r>
                      <a:endParaRPr lang="en-US" sz="1600" dirty="0">
                        <a:latin typeface="Calibri"/>
                        <a:cs typeface="Shruti"/>
                      </a:endParaRPr>
                    </a:p>
                  </a:txBody>
                  <a:tcPr marL="64797" marR="64797" marT="0" marB="0"/>
                </a:tc>
              </a:tr>
              <a:tr h="1003048">
                <a:tc>
                  <a:txBody>
                    <a:bodyPr/>
                    <a:lstStyle/>
                    <a:p>
                      <a:pPr marL="342900" lvl="0" indent="-342900">
                        <a:lnSpc>
                          <a:spcPct val="150000"/>
                        </a:lnSpc>
                        <a:spcAft>
                          <a:spcPts val="0"/>
                        </a:spcAft>
                        <a:buFont typeface="+mj-lt"/>
                        <a:buNone/>
                      </a:pPr>
                      <a:r>
                        <a:rPr lang="en-US" sz="1600" dirty="0" smtClean="0">
                          <a:latin typeface="Times New Roman"/>
                          <a:ea typeface="Times New Roman"/>
                          <a:cs typeface="Shruti"/>
                        </a:rPr>
                        <a:t>1.Regarding </a:t>
                      </a:r>
                      <a:r>
                        <a:rPr lang="en-US" sz="1600" dirty="0">
                          <a:latin typeface="Times New Roman"/>
                          <a:ea typeface="Times New Roman"/>
                          <a:cs typeface="Shruti"/>
                        </a:rPr>
                        <a:t>Ph.D./ NET/ GSET of the professor</a:t>
                      </a:r>
                      <a:endParaRPr lang="en-US" sz="1600" dirty="0">
                        <a:latin typeface="Calibri"/>
                        <a:ea typeface="Times New Roman"/>
                        <a:cs typeface="Shruti"/>
                      </a:endParaRPr>
                    </a:p>
                  </a:txBody>
                  <a:tcPr marL="64797" marR="64797" marT="0" marB="0"/>
                </a:tc>
                <a:tc>
                  <a:txBody>
                    <a:bodyPr/>
                    <a:lstStyle/>
                    <a:p>
                      <a:r>
                        <a:rPr lang="en-US" sz="1600" dirty="0">
                          <a:latin typeface="inherit"/>
                          <a:cs typeface="Shruti"/>
                        </a:rPr>
                        <a:t>4</a:t>
                      </a:r>
                      <a:r>
                        <a:rPr lang="en-US" sz="1600" dirty="0" smtClean="0">
                          <a:latin typeface="inherit"/>
                          <a:cs typeface="Shruti"/>
                        </a:rPr>
                        <a:t> </a:t>
                      </a:r>
                      <a:r>
                        <a:rPr lang="en-US" sz="1600" dirty="0">
                          <a:latin typeface="inherit"/>
                          <a:cs typeface="Shruti"/>
                        </a:rPr>
                        <a:t>faculties have completed their Ph.D. work. </a:t>
                      </a:r>
                      <a:r>
                        <a:rPr lang="en-US" sz="1600" dirty="0" smtClean="0">
                          <a:latin typeface="inherit"/>
                          <a:cs typeface="Shruti"/>
                        </a:rPr>
                        <a:t>1 </a:t>
                      </a:r>
                      <a:r>
                        <a:rPr lang="en-US" sz="1600" dirty="0">
                          <a:latin typeface="inherit"/>
                          <a:cs typeface="Shruti"/>
                        </a:rPr>
                        <a:t>faculties are undergoing Ph.D. while other faculties have been encouraged for Ph.D.2 faculty has done GSET </a:t>
                      </a:r>
                      <a:endParaRPr lang="en-US" sz="1600" dirty="0">
                        <a:latin typeface="Calibri"/>
                        <a:cs typeface="Shruti"/>
                      </a:endParaRPr>
                    </a:p>
                  </a:txBody>
                  <a:tcPr marL="64797" marR="64797" marT="0" marB="0"/>
                </a:tc>
              </a:tr>
              <a:tr h="1003048">
                <a:tc>
                  <a:txBody>
                    <a:bodyPr/>
                    <a:lstStyle/>
                    <a:p>
                      <a:pPr marL="342900" lvl="0" indent="-342900">
                        <a:lnSpc>
                          <a:spcPct val="115000"/>
                        </a:lnSpc>
                        <a:spcAft>
                          <a:spcPts val="0"/>
                        </a:spcAft>
                        <a:buFont typeface="+mj-lt"/>
                        <a:buNone/>
                      </a:pPr>
                      <a:r>
                        <a:rPr lang="en-US" sz="1600" dirty="0" smtClean="0">
                          <a:latin typeface="Times New Roman"/>
                          <a:ea typeface="Times New Roman"/>
                          <a:cs typeface="Shruti"/>
                        </a:rPr>
                        <a:t>2.Regarding </a:t>
                      </a:r>
                      <a:r>
                        <a:rPr lang="en-US" sz="1600" dirty="0">
                          <a:latin typeface="Times New Roman"/>
                          <a:ea typeface="Times New Roman"/>
                          <a:cs typeface="Shruti"/>
                        </a:rPr>
                        <a:t>Publishing Research Paper/ Article/ Books of the professor</a:t>
                      </a:r>
                      <a:endParaRPr lang="en-US" sz="1600" dirty="0">
                        <a:latin typeface="Calibri"/>
                        <a:ea typeface="Times New Roman"/>
                        <a:cs typeface="Shruti"/>
                      </a:endParaRPr>
                    </a:p>
                  </a:txBody>
                  <a:tcPr marL="64797" marR="64797" marT="0" marB="0"/>
                </a:tc>
                <a:tc>
                  <a:txBody>
                    <a:bodyPr/>
                    <a:lstStyle/>
                    <a:p>
                      <a:r>
                        <a:rPr lang="en-US" sz="1600" dirty="0">
                          <a:solidFill>
                            <a:srgbClr val="1F1F1F"/>
                          </a:solidFill>
                          <a:latin typeface="inherit"/>
                          <a:cs typeface="Shruti"/>
                        </a:rPr>
                        <a:t>Most of the faculty and research papers and articles have been published. This has encouraged more and more research papers and articles to be published on the theme.</a:t>
                      </a:r>
                      <a:endParaRPr lang="en-US" sz="1600" dirty="0">
                        <a:latin typeface="Calibri"/>
                        <a:cs typeface="Shruti"/>
                      </a:endParaRPr>
                    </a:p>
                  </a:txBody>
                  <a:tcPr marL="64797" marR="64797" marT="0" marB="0"/>
                </a:tc>
              </a:tr>
              <a:tr h="576753">
                <a:tc>
                  <a:txBody>
                    <a:bodyPr/>
                    <a:lstStyle/>
                    <a:p>
                      <a:pPr marL="342900" lvl="0" indent="-342900">
                        <a:lnSpc>
                          <a:spcPct val="115000"/>
                        </a:lnSpc>
                        <a:spcAft>
                          <a:spcPts val="0"/>
                        </a:spcAft>
                        <a:buFont typeface="+mj-lt"/>
                        <a:buNone/>
                      </a:pPr>
                      <a:r>
                        <a:rPr lang="en-US" sz="1600" dirty="0" smtClean="0">
                          <a:latin typeface="Times New Roman"/>
                          <a:ea typeface="Times New Roman"/>
                          <a:cs typeface="Shruti"/>
                        </a:rPr>
                        <a:t>3.Introduced </a:t>
                      </a:r>
                      <a:r>
                        <a:rPr lang="en-US" sz="1600" b="1" dirty="0">
                          <a:latin typeface="Times New Roman"/>
                          <a:ea typeface="Times New Roman"/>
                          <a:cs typeface="Shruti"/>
                        </a:rPr>
                        <a:t>Bridge Course</a:t>
                      </a:r>
                      <a:r>
                        <a:rPr lang="en-US" sz="1600" dirty="0">
                          <a:latin typeface="Times New Roman"/>
                          <a:ea typeface="Times New Roman"/>
                          <a:cs typeface="Shruti"/>
                        </a:rPr>
                        <a:t> for first-year B.Ed. students.</a:t>
                      </a:r>
                      <a:endParaRPr lang="en-US" sz="1600" dirty="0">
                        <a:latin typeface="Calibri"/>
                        <a:ea typeface="Times New Roman"/>
                        <a:cs typeface="Shruti"/>
                      </a:endParaRPr>
                    </a:p>
                  </a:txBody>
                  <a:tcPr marL="64797" marR="64797" marT="0" marB="0"/>
                </a:tc>
                <a:tc>
                  <a:txBody>
                    <a:bodyPr/>
                    <a:lstStyle/>
                    <a:p>
                      <a:pPr marL="20955" indent="-20955">
                        <a:lnSpc>
                          <a:spcPct val="115000"/>
                        </a:lnSpc>
                        <a:spcAft>
                          <a:spcPts val="0"/>
                        </a:spcAft>
                      </a:pPr>
                      <a:r>
                        <a:rPr lang="en-US" sz="1600" dirty="0" smtClean="0">
                          <a:latin typeface="Times New Roman"/>
                          <a:ea typeface="Times New Roman"/>
                          <a:cs typeface="Shruti"/>
                        </a:rPr>
                        <a:t>A  </a:t>
                      </a:r>
                      <a:r>
                        <a:rPr lang="en-US" sz="1600" dirty="0">
                          <a:latin typeface="Times New Roman"/>
                          <a:ea typeface="Times New Roman"/>
                          <a:cs typeface="Shruti"/>
                        </a:rPr>
                        <a:t>bridge course has been done for first year </a:t>
                      </a:r>
                      <a:r>
                        <a:rPr lang="en-US" sz="1600" dirty="0" smtClean="0">
                          <a:latin typeface="Times New Roman"/>
                          <a:ea typeface="Times New Roman"/>
                          <a:cs typeface="Shruti"/>
                        </a:rPr>
                        <a:t>M.Ed</a:t>
                      </a:r>
                      <a:r>
                        <a:rPr lang="en-US" sz="1600" dirty="0">
                          <a:latin typeface="Times New Roman"/>
                          <a:ea typeface="Times New Roman"/>
                          <a:cs typeface="Shruti"/>
                        </a:rPr>
                        <a:t>. students.</a:t>
                      </a:r>
                      <a:endParaRPr lang="en-US" sz="1600" dirty="0">
                        <a:latin typeface="Calibri"/>
                        <a:ea typeface="Times New Roman"/>
                        <a:cs typeface="Shruti"/>
                      </a:endParaRPr>
                    </a:p>
                  </a:txBody>
                  <a:tcPr marL="64797" marR="64797" marT="0" marB="0"/>
                </a:tc>
              </a:tr>
              <a:tr h="576753">
                <a:tc>
                  <a:txBody>
                    <a:bodyPr/>
                    <a:lstStyle/>
                    <a:p>
                      <a:pPr marL="342900" lvl="0" indent="-342900">
                        <a:lnSpc>
                          <a:spcPct val="115000"/>
                        </a:lnSpc>
                        <a:spcAft>
                          <a:spcPts val="0"/>
                        </a:spcAft>
                        <a:buFont typeface="+mj-lt"/>
                        <a:buNone/>
                      </a:pPr>
                      <a:r>
                        <a:rPr lang="en-US" sz="1600" dirty="0" smtClean="0">
                          <a:latin typeface="Times New Roman"/>
                          <a:ea typeface="Times New Roman"/>
                          <a:cs typeface="Shruti"/>
                        </a:rPr>
                        <a:t>4.  </a:t>
                      </a:r>
                      <a:r>
                        <a:rPr lang="en-US" sz="1600" dirty="0">
                          <a:latin typeface="Times New Roman"/>
                          <a:ea typeface="Times New Roman"/>
                          <a:cs typeface="Shruti"/>
                        </a:rPr>
                        <a:t>Strengthened </a:t>
                      </a:r>
                      <a:r>
                        <a:rPr lang="en-US" sz="1600" b="1" dirty="0">
                          <a:latin typeface="Times New Roman"/>
                          <a:ea typeface="Times New Roman"/>
                          <a:cs typeface="Shruti"/>
                        </a:rPr>
                        <a:t>ICT-based teaching and    </a:t>
                      </a:r>
                      <a:endParaRPr lang="en-US" sz="1600" dirty="0">
                        <a:latin typeface="Calibri"/>
                        <a:ea typeface="Times New Roman"/>
                        <a:cs typeface="Shruti"/>
                      </a:endParaRPr>
                    </a:p>
                    <a:p>
                      <a:pPr marL="685800" indent="-228600">
                        <a:lnSpc>
                          <a:spcPct val="115000"/>
                        </a:lnSpc>
                        <a:spcAft>
                          <a:spcPts val="0"/>
                        </a:spcAft>
                        <a:buFont typeface="+mj-lt"/>
                        <a:buAutoNum type="arabicPeriod"/>
                      </a:pPr>
                      <a:r>
                        <a:rPr lang="en-US" sz="1600" b="1" dirty="0">
                          <a:latin typeface="Times New Roman"/>
                          <a:ea typeface="Times New Roman"/>
                          <a:cs typeface="Shruti"/>
                        </a:rPr>
                        <a:t>    digital learning platforms</a:t>
                      </a:r>
                      <a:r>
                        <a:rPr lang="en-US" sz="1600" dirty="0">
                          <a:latin typeface="Times New Roman"/>
                          <a:ea typeface="Times New Roman"/>
                          <a:cs typeface="Shruti"/>
                        </a:rPr>
                        <a:t>.</a:t>
                      </a:r>
                      <a:endParaRPr lang="en-US" sz="1600" dirty="0">
                        <a:latin typeface="Calibri"/>
                        <a:ea typeface="Times New Roman"/>
                        <a:cs typeface="Shruti"/>
                      </a:endParaRPr>
                    </a:p>
                  </a:txBody>
                  <a:tcPr marL="64797" marR="64797" marT="0" marB="0"/>
                </a:tc>
                <a:tc>
                  <a:txBody>
                    <a:bodyPr/>
                    <a:lstStyle/>
                    <a:p>
                      <a:pPr>
                        <a:lnSpc>
                          <a:spcPct val="115000"/>
                        </a:lnSpc>
                        <a:spcAft>
                          <a:spcPts val="0"/>
                        </a:spcAft>
                      </a:pPr>
                      <a:r>
                        <a:rPr lang="en-US" sz="1600" dirty="0">
                          <a:latin typeface="Times New Roman"/>
                          <a:ea typeface="Times New Roman"/>
                          <a:cs typeface="Shruti"/>
                        </a:rPr>
                        <a:t>ICT and Digital based education is provided to </a:t>
                      </a:r>
                      <a:r>
                        <a:rPr lang="en-US" sz="1600" dirty="0" smtClean="0">
                          <a:latin typeface="Times New Roman"/>
                          <a:ea typeface="Times New Roman"/>
                          <a:cs typeface="Shruti"/>
                        </a:rPr>
                        <a:t>M.</a:t>
                      </a:r>
                      <a:r>
                        <a:rPr lang="en-US" sz="1600" baseline="0" dirty="0" smtClean="0">
                          <a:latin typeface="Times New Roman"/>
                          <a:ea typeface="Times New Roman"/>
                          <a:cs typeface="Shruti"/>
                        </a:rPr>
                        <a:t> </a:t>
                      </a:r>
                      <a:r>
                        <a:rPr lang="en-US" sz="1600" dirty="0" smtClean="0">
                          <a:latin typeface="Times New Roman"/>
                          <a:ea typeface="Times New Roman"/>
                          <a:cs typeface="Shruti"/>
                        </a:rPr>
                        <a:t>Ed</a:t>
                      </a:r>
                      <a:r>
                        <a:rPr lang="en-US" sz="1600" dirty="0">
                          <a:latin typeface="Times New Roman"/>
                          <a:ea typeface="Times New Roman"/>
                          <a:cs typeface="Shruti"/>
                        </a:rPr>
                        <a:t>. trainees.</a:t>
                      </a:r>
                      <a:endParaRPr lang="en-US" sz="1600" dirty="0">
                        <a:latin typeface="Calibri"/>
                        <a:ea typeface="Times New Roman"/>
                        <a:cs typeface="Shruti"/>
                      </a:endParaRPr>
                    </a:p>
                  </a:txBody>
                  <a:tcPr marL="64797" marR="64797" marT="0" marB="0"/>
                </a:tc>
              </a:tr>
              <a:tr h="865129">
                <a:tc>
                  <a:txBody>
                    <a:bodyPr/>
                    <a:lstStyle/>
                    <a:p>
                      <a:pPr marL="342900" lvl="0" indent="-342900">
                        <a:lnSpc>
                          <a:spcPct val="115000"/>
                        </a:lnSpc>
                        <a:spcAft>
                          <a:spcPts val="0"/>
                        </a:spcAft>
                        <a:buFont typeface="+mj-lt"/>
                        <a:buNone/>
                      </a:pPr>
                      <a:r>
                        <a:rPr lang="en-US" sz="1600" dirty="0" smtClean="0">
                          <a:latin typeface="Times New Roman"/>
                          <a:ea typeface="Times New Roman"/>
                          <a:cs typeface="Shruti"/>
                        </a:rPr>
                        <a:t>5.Organized </a:t>
                      </a:r>
                      <a:r>
                        <a:rPr lang="en-US" sz="1600" b="1" dirty="0">
                          <a:latin typeface="Times New Roman"/>
                          <a:ea typeface="Times New Roman"/>
                          <a:cs typeface="Shruti"/>
                        </a:rPr>
                        <a:t>value-based activities</a:t>
                      </a:r>
                      <a:r>
                        <a:rPr lang="en-US" sz="1600" dirty="0">
                          <a:latin typeface="Times New Roman"/>
                          <a:ea typeface="Times New Roman"/>
                          <a:cs typeface="Shruti"/>
                        </a:rPr>
                        <a:t> (Cultural programs, NSS, Yoga sessions).</a:t>
                      </a:r>
                      <a:endParaRPr lang="en-US" sz="1600" dirty="0">
                        <a:latin typeface="Calibri"/>
                        <a:ea typeface="Times New Roman"/>
                        <a:cs typeface="Shruti"/>
                      </a:endParaRPr>
                    </a:p>
                  </a:txBody>
                  <a:tcPr marL="64797" marR="64797" marT="0" marB="0"/>
                </a:tc>
                <a:tc>
                  <a:txBody>
                    <a:bodyPr/>
                    <a:lstStyle/>
                    <a:p>
                      <a:pPr>
                        <a:lnSpc>
                          <a:spcPct val="115000"/>
                        </a:lnSpc>
                        <a:spcAft>
                          <a:spcPts val="0"/>
                        </a:spcAft>
                      </a:pPr>
                      <a:r>
                        <a:rPr lang="en-US" sz="1600" dirty="0">
                          <a:latin typeface="Times New Roman"/>
                          <a:ea typeface="Times New Roman"/>
                          <a:cs typeface="Shruti"/>
                        </a:rPr>
                        <a:t>Cultural programs, </a:t>
                      </a:r>
                      <a:r>
                        <a:rPr lang="en-US" sz="1600" dirty="0" smtClean="0">
                          <a:latin typeface="Times New Roman"/>
                          <a:ea typeface="Times New Roman"/>
                          <a:cs typeface="Shruti"/>
                        </a:rPr>
                        <a:t> </a:t>
                      </a:r>
                      <a:r>
                        <a:rPr lang="en-US" sz="1600" dirty="0">
                          <a:latin typeface="Times New Roman"/>
                          <a:ea typeface="Times New Roman"/>
                          <a:cs typeface="Shruti"/>
                        </a:rPr>
                        <a:t>yoga activities are organized to provide value education to the </a:t>
                      </a:r>
                      <a:r>
                        <a:rPr lang="en-US" sz="1600" dirty="0" smtClean="0">
                          <a:latin typeface="Times New Roman"/>
                          <a:ea typeface="Times New Roman"/>
                          <a:cs typeface="Shruti"/>
                        </a:rPr>
                        <a:t>M.Ed</a:t>
                      </a:r>
                      <a:r>
                        <a:rPr lang="en-US" sz="1600" dirty="0">
                          <a:latin typeface="Times New Roman"/>
                          <a:ea typeface="Times New Roman"/>
                          <a:cs typeface="Shruti"/>
                        </a:rPr>
                        <a:t>. trainees.</a:t>
                      </a:r>
                      <a:endParaRPr lang="en-US" sz="1600" dirty="0">
                        <a:latin typeface="Calibri"/>
                        <a:ea typeface="Times New Roman"/>
                        <a:cs typeface="Shruti"/>
                      </a:endParaRPr>
                    </a:p>
                  </a:txBody>
                  <a:tcPr marL="64797" marR="64797" marT="0" marB="0"/>
                </a:tc>
              </a:tr>
              <a:tr h="576753">
                <a:tc>
                  <a:txBody>
                    <a:bodyPr/>
                    <a:lstStyle/>
                    <a:p>
                      <a:pPr marL="342900" lvl="0" indent="-342900">
                        <a:lnSpc>
                          <a:spcPct val="115000"/>
                        </a:lnSpc>
                        <a:spcAft>
                          <a:spcPts val="0"/>
                        </a:spcAft>
                        <a:buFont typeface="+mj-lt"/>
                        <a:buNone/>
                      </a:pPr>
                      <a:r>
                        <a:rPr lang="en-US" sz="1600" dirty="0" smtClean="0">
                          <a:latin typeface="Times New Roman"/>
                          <a:ea typeface="Times New Roman"/>
                          <a:cs typeface="Shruti"/>
                        </a:rPr>
                        <a:t>6.Maintained </a:t>
                      </a:r>
                      <a:r>
                        <a:rPr lang="en-US" sz="1600" dirty="0">
                          <a:latin typeface="Times New Roman"/>
                          <a:ea typeface="Times New Roman"/>
                          <a:cs typeface="Shruti"/>
                        </a:rPr>
                        <a:t>proper documentation for </a:t>
                      </a:r>
                      <a:r>
                        <a:rPr lang="en-US" sz="1600" b="1" dirty="0">
                          <a:latin typeface="Times New Roman"/>
                          <a:ea typeface="Times New Roman"/>
                          <a:cs typeface="Shruti"/>
                        </a:rPr>
                        <a:t>academic audits</a:t>
                      </a:r>
                      <a:r>
                        <a:rPr lang="en-US" sz="1600" dirty="0">
                          <a:latin typeface="Times New Roman"/>
                          <a:ea typeface="Times New Roman"/>
                          <a:cs typeface="Shruti"/>
                        </a:rPr>
                        <a:t>.</a:t>
                      </a:r>
                      <a:endParaRPr lang="en-US" sz="1600" dirty="0">
                        <a:latin typeface="Calibri"/>
                        <a:ea typeface="Times New Roman"/>
                        <a:cs typeface="Shruti"/>
                      </a:endParaRPr>
                    </a:p>
                  </a:txBody>
                  <a:tcPr marL="64797" marR="64797" marT="0" marB="0"/>
                </a:tc>
                <a:tc>
                  <a:txBody>
                    <a:bodyPr/>
                    <a:lstStyle/>
                    <a:p>
                      <a:pPr>
                        <a:lnSpc>
                          <a:spcPct val="115000"/>
                        </a:lnSpc>
                        <a:spcAft>
                          <a:spcPts val="0"/>
                        </a:spcAft>
                      </a:pPr>
                      <a:r>
                        <a:rPr lang="en-US" sz="1600" dirty="0">
                          <a:latin typeface="Times New Roman"/>
                          <a:ea typeface="Times New Roman"/>
                          <a:cs typeface="Shruti"/>
                        </a:rPr>
                        <a:t>Documents are maintained properly according to audit attributes.</a:t>
                      </a:r>
                      <a:endParaRPr lang="en-US" sz="1600" dirty="0">
                        <a:latin typeface="Calibri"/>
                        <a:ea typeface="Times New Roman"/>
                        <a:cs typeface="Shruti"/>
                      </a:endParaRPr>
                    </a:p>
                  </a:txBody>
                  <a:tcPr marL="64797" marR="64797" marT="0" marB="0"/>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7498080" cy="1371600"/>
          </a:xfrm>
        </p:spPr>
        <p:txBody>
          <a:bodyPr>
            <a:normAutofit fontScale="90000"/>
          </a:bodyPr>
          <a:lstStyle/>
          <a:p>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Achievements &amp; Recognition</a:t>
            </a:r>
            <a:br>
              <a:rPr lang="en-US" dirty="0" smtClean="0">
                <a:solidFill>
                  <a:srgbClr val="0070C0"/>
                </a:solidFill>
              </a:rPr>
            </a:br>
            <a:r>
              <a:rPr lang="en-US" sz="2000" dirty="0" smtClean="0"/>
              <a:t>Awards &amp; recognitions (faculty, students, institution)</a:t>
            </a:r>
            <a:r>
              <a:rPr lang="en-US" dirty="0" smtClean="0"/>
              <a:t/>
            </a:r>
            <a:br>
              <a:rPr lang="en-US" dirty="0" smtClean="0"/>
            </a:br>
            <a:r>
              <a:rPr lang="en-US" dirty="0" smtClean="0"/>
              <a:t/>
            </a:r>
            <a:br>
              <a:rPr lang="en-US" dirty="0" smtClean="0"/>
            </a:br>
            <a:r>
              <a:rPr lang="en-US" dirty="0" smtClean="0">
                <a:solidFill>
                  <a:srgbClr val="0070C0"/>
                </a:solidFill>
              </a:rPr>
              <a:t/>
            </a:r>
            <a:br>
              <a:rPr lang="en-US" dirty="0" smtClean="0">
                <a:solidFill>
                  <a:srgbClr val="0070C0"/>
                </a:solidFill>
              </a:rPr>
            </a:br>
            <a:endParaRPr lang="en-US" dirty="0">
              <a:solidFill>
                <a:srgbClr val="0070C0"/>
              </a:solidFill>
            </a:endParaRPr>
          </a:p>
        </p:txBody>
      </p:sp>
      <p:pic>
        <p:nvPicPr>
          <p:cNvPr id="5" name="Picture 4"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pic>
        <p:nvPicPr>
          <p:cNvPr id="6" name="Content Placeholder 5" descr="1.1.jpg"/>
          <p:cNvPicPr>
            <a:picLocks noGrp="1" noChangeAspect="1"/>
          </p:cNvPicPr>
          <p:nvPr>
            <p:ph sz="quarter" idx="1"/>
          </p:nvPr>
        </p:nvPicPr>
        <p:blipFill>
          <a:blip r:embed="rId3" cstate="print"/>
          <a:stretch>
            <a:fillRect/>
          </a:stretch>
        </p:blipFill>
        <p:spPr>
          <a:xfrm>
            <a:off x="457200" y="1524000"/>
            <a:ext cx="2878931" cy="4572000"/>
          </a:xfrm>
          <a:prstGeom prst="rect">
            <a:avLst/>
          </a:prstGeom>
        </p:spPr>
      </p:pic>
      <p:pic>
        <p:nvPicPr>
          <p:cNvPr id="7" name="Picture 6" descr="WhatsApp Image 2025-10-06 at 1.03.03 PM.jpeg"/>
          <p:cNvPicPr>
            <a:picLocks noChangeAspect="1"/>
          </p:cNvPicPr>
          <p:nvPr/>
        </p:nvPicPr>
        <p:blipFill>
          <a:blip r:embed="rId4" cstate="print"/>
          <a:stretch>
            <a:fillRect/>
          </a:stretch>
        </p:blipFill>
        <p:spPr>
          <a:xfrm>
            <a:off x="3581400" y="1676400"/>
            <a:ext cx="4437112" cy="443711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Challenges &amp; Action Plan</a:t>
            </a:r>
            <a:endParaRPr lang="en-US" dirty="0">
              <a:solidFill>
                <a:srgbClr val="0070C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
        <p:nvSpPr>
          <p:cNvPr id="5" name="Content Placeholder 4"/>
          <p:cNvSpPr>
            <a:spLocks noGrp="1"/>
          </p:cNvSpPr>
          <p:nvPr>
            <p:ph sz="quarter" idx="1"/>
          </p:nvPr>
        </p:nvSpPr>
        <p:spPr>
          <a:xfrm>
            <a:off x="914400" y="1447800"/>
            <a:ext cx="7772400" cy="1923604"/>
          </a:xfrm>
          <a:prstGeom prst="rect">
            <a:avLst/>
          </a:prstGeom>
        </p:spPr>
        <p:txBody>
          <a:bodyPr>
            <a:spAutoFit/>
          </a:bodyPr>
          <a:lstStyle/>
          <a:p>
            <a:endParaRPr lang="en-US" dirty="0" smtClean="0"/>
          </a:p>
          <a:p>
            <a:r>
              <a:rPr lang="en-US" dirty="0" smtClean="0"/>
              <a:t>Current issues faced (admission, placement, funding, etc.)</a:t>
            </a:r>
          </a:p>
          <a:p>
            <a:r>
              <a:rPr lang="en-US" dirty="0" smtClean="0"/>
              <a:t>Strategies to overcome challenges</a:t>
            </a:r>
          </a:p>
          <a:p>
            <a:r>
              <a:rPr lang="en-US" dirty="0" smtClean="0"/>
              <a:t>Roadmap for next 1 year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447800"/>
            <a:ext cx="8382000" cy="2057400"/>
          </a:xfrm>
        </p:spPr>
        <p:txBody>
          <a:bodyPr/>
          <a:lstStyle/>
          <a:p>
            <a:r>
              <a:rPr lang="en-US" sz="1800" b="1" dirty="0" smtClean="0"/>
              <a:t>Title of the Best Practice</a:t>
            </a:r>
            <a:r>
              <a:rPr lang="en-US" sz="1800" dirty="0" smtClean="0"/>
              <a:t> :- MICRO TEACHING SKILLS BASED LEARNING (MTL)</a:t>
            </a:r>
          </a:p>
          <a:p>
            <a:pPr>
              <a:buNone/>
            </a:pPr>
            <a:endParaRPr lang="en-US" dirty="0"/>
          </a:p>
        </p:txBody>
      </p:sp>
      <p:sp>
        <p:nvSpPr>
          <p:cNvPr id="4" name="Title 3"/>
          <p:cNvSpPr>
            <a:spLocks noGrp="1"/>
          </p:cNvSpPr>
          <p:nvPr>
            <p:ph type="title"/>
          </p:nvPr>
        </p:nvSpPr>
        <p:spPr>
          <a:xfrm>
            <a:off x="533400" y="358661"/>
            <a:ext cx="7772400" cy="630942"/>
          </a:xfrm>
          <a:prstGeom prst="rect">
            <a:avLst/>
          </a:prstGeom>
        </p:spPr>
        <p:txBody>
          <a:bodyPr wrap="square">
            <a:spAutoFit/>
          </a:bodyPr>
          <a:lstStyle/>
          <a:p>
            <a:r>
              <a:rPr lang="en-US" sz="3200" dirty="0" smtClean="0">
                <a:solidFill>
                  <a:srgbClr val="0070C0"/>
                </a:solidFill>
                <a:latin typeface="Times New Roman" pitchFamily="18" charset="0"/>
                <a:cs typeface="Times New Roman" pitchFamily="18" charset="0"/>
              </a:rPr>
              <a:t>Uniqueness/Best Practices of college </a:t>
            </a:r>
            <a:endParaRPr lang="en-US" sz="3200" dirty="0" smtClean="0">
              <a:latin typeface="Times New Roman" pitchFamily="18" charset="0"/>
              <a:cs typeface="Times New Roman" pitchFamily="18" charset="0"/>
            </a:endParaRPr>
          </a:p>
        </p:txBody>
      </p:sp>
      <p:sp>
        <p:nvSpPr>
          <p:cNvPr id="5" name="Rectangle 1"/>
          <p:cNvSpPr>
            <a:spLocks noChangeArrowheads="1"/>
          </p:cNvSpPr>
          <p:nvPr/>
        </p:nvSpPr>
        <p:spPr bwMode="auto">
          <a:xfrm>
            <a:off x="533400" y="1752600"/>
            <a:ext cx="8468024"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To enable teacher trainees to learn and assimilate new teaching skills under controlled conditions.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enable teacher trainees to master a number of teaching skills.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To enable teacher trainees to gain confidence in teaching.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To switch the teaching behaviors within the needed manner.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To modify the teaching method to achieve perfection in teaching. </a:t>
            </a:r>
          </a:p>
          <a:p>
            <a:pPr marL="0" marR="0" lvl="0" indent="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304971" y="4038600"/>
            <a:ext cx="8610429"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Shruti"/>
              </a:rPr>
              <a:t>Best Practice-II</a:t>
            </a:r>
            <a:r>
              <a:rPr lang="en-US" dirty="0" smtClean="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Title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Shruti"/>
              </a:rPr>
              <a:t>ofthe</a:t>
            </a: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Best Practice:- orientation Program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•To aware new entrants about the environment of the institution.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Shruti"/>
              </a:rPr>
              <a:t>familiarise</a:t>
            </a: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new entrants with the history and future events of the institution. faculty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create an atmosphere for new entrants to get to know other students and members.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aware the students about the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Shruti"/>
              </a:rPr>
              <a:t>programme</a:t>
            </a: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structure of B.Ed.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generate the understanding that E-learning is the wheel for new innovations.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Shruti"/>
              </a:rPr>
              <a:t>  To create an online environment at this pandemic time.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6"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sz="quarter" idx="1"/>
          </p:nvPr>
        </p:nvSpPr>
        <p:spPr bwMode="auto">
          <a:xfrm>
            <a:off x="914400" y="381000"/>
            <a:ext cx="185377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indent="0" algn="just" fontAlgn="base">
              <a:spcBef>
                <a:spcPct val="0"/>
              </a:spcBef>
              <a:spcAft>
                <a:spcPct val="0"/>
              </a:spcAft>
              <a:buClrTx/>
              <a:buSzTx/>
              <a:buNone/>
            </a:pPr>
            <a:r>
              <a:rPr lang="en-US" sz="1800" b="1" dirty="0" smtClean="0">
                <a:latin typeface="Calibri" pitchFamily="34" charset="0"/>
                <a:ea typeface="Calibri" pitchFamily="34" charset="0"/>
                <a:cs typeface="Shruti"/>
              </a:rPr>
              <a:t>Best Practices : III</a:t>
            </a:r>
            <a:endParaRPr lang="en-US" sz="2400"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2"/>
          <p:cNvSpPr>
            <a:spLocks noChangeArrowheads="1"/>
          </p:cNvSpPr>
          <p:nvPr/>
        </p:nvSpPr>
        <p:spPr bwMode="auto">
          <a:xfrm>
            <a:off x="1066800" y="762000"/>
            <a:ext cx="593008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itchFamily="34" charset="0"/>
                <a:ea typeface="Calibri" pitchFamily="34" charset="0"/>
                <a:cs typeface="Shruti"/>
              </a:rPr>
              <a:t>Title of the Best Practice:- Internship Program for Second Year </a:t>
            </a:r>
            <a:r>
              <a:rPr lang="en-US" sz="1400" b="1" dirty="0" err="1" smtClean="0">
                <a:latin typeface="Calibri" pitchFamily="34" charset="0"/>
                <a:ea typeface="Calibri" pitchFamily="34" charset="0"/>
                <a:cs typeface="Shruti"/>
              </a:rPr>
              <a:t>M</a:t>
            </a:r>
            <a:r>
              <a:rPr kumimoji="0" lang="en-US" sz="1400" b="1" i="0" u="none" strike="noStrike" cap="none" normalizeH="0" baseline="0" dirty="0" err="1" smtClean="0">
                <a:ln>
                  <a:noFill/>
                </a:ln>
                <a:solidFill>
                  <a:schemeClr val="tx1"/>
                </a:solidFill>
                <a:effectLst/>
                <a:latin typeface="Calibri" pitchFamily="34" charset="0"/>
                <a:ea typeface="Calibri" pitchFamily="34" charset="0"/>
                <a:cs typeface="Shruti"/>
              </a:rPr>
              <a:t>.Ed</a:t>
            </a:r>
            <a:r>
              <a:rPr kumimoji="0" lang="en-US" sz="1400" b="1" i="0" u="none" strike="noStrike" cap="none" normalizeH="0" baseline="0" dirty="0" smtClean="0">
                <a:ln>
                  <a:noFill/>
                </a:ln>
                <a:solidFill>
                  <a:schemeClr val="tx1"/>
                </a:solidFill>
                <a:effectLst/>
                <a:latin typeface="Calibri" pitchFamily="34" charset="0"/>
                <a:ea typeface="Calibri" pitchFamily="34" charset="0"/>
                <a:cs typeface="Shruti"/>
              </a:rPr>
              <a:t> Students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1066800" y="1143000"/>
            <a:ext cx="61722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Understanding the school environment.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develop teaching learning resources.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 Formulation of unit-plan.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Creating daily lesson plans.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develop and manage valuation instruments.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 To organize teacher-parent meeting.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organize curricular verbs.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organize community service campaign.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Overview of different school scenarios.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Class room observation.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Addressing the school prayer meeting.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Creating a reflective diary.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analyze the school syllabus and textbooks.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study.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Shruti"/>
              </a:rPr>
              <a:t>To conduct clinical trials and remedial teaching.</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6"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r>
              <a:rPr lang="en-US" dirty="0" smtClean="0">
                <a:solidFill>
                  <a:srgbClr val="0070C0"/>
                </a:solidFill>
              </a:rPr>
              <a:t>Future Plans</a:t>
            </a:r>
            <a:endParaRPr lang="en-US" dirty="0">
              <a:solidFill>
                <a:srgbClr val="0070C0"/>
              </a:solidFill>
            </a:endParaRPr>
          </a:p>
        </p:txBody>
      </p:sp>
      <p:sp>
        <p:nvSpPr>
          <p:cNvPr id="3" name="Content Placeholder 2"/>
          <p:cNvSpPr>
            <a:spLocks noGrp="1"/>
          </p:cNvSpPr>
          <p:nvPr>
            <p:ph sz="quarter" idx="1"/>
          </p:nvPr>
        </p:nvSpPr>
        <p:spPr>
          <a:xfrm>
            <a:off x="76200" y="1447800"/>
            <a:ext cx="9067800" cy="5257800"/>
          </a:xfrm>
        </p:spPr>
        <p:txBody>
          <a:bodyPr numCol="2">
            <a:normAutofit fontScale="32500" lnSpcReduction="20000"/>
          </a:bodyPr>
          <a:lstStyle/>
          <a:p>
            <a:r>
              <a:rPr lang="en-US" sz="4900" dirty="0" smtClean="0">
                <a:latin typeface="Times New Roman" panose="02020603050405020304" pitchFamily="18" charset="0"/>
                <a:cs typeface="Times New Roman" panose="02020603050405020304" pitchFamily="18" charset="0"/>
              </a:rPr>
              <a:t>New </a:t>
            </a:r>
            <a:r>
              <a:rPr lang="en-US" sz="4900" dirty="0">
                <a:latin typeface="Times New Roman" panose="02020603050405020304" pitchFamily="18" charset="0"/>
                <a:cs typeface="Times New Roman" panose="02020603050405020304" pitchFamily="18" charset="0"/>
              </a:rPr>
              <a:t>academic programs to be launched</a:t>
            </a:r>
          </a:p>
          <a:p>
            <a:r>
              <a:rPr lang="en-US" sz="4900" b="1" dirty="0">
                <a:latin typeface="Times New Roman" panose="02020603050405020304" pitchFamily="18" charset="0"/>
                <a:cs typeface="Times New Roman" panose="02020603050405020304" pitchFamily="18" charset="0"/>
              </a:rPr>
              <a:t>(1) Skill-Based &amp; Add-on Courses</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ICT in Education (Digital Tools for Teaching-Learning)</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Communication Skills &amp; Soft Skills for Teachers</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Personality Development and Leadership Training</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Yoga &amp; Mindfulness for Teachers</a:t>
            </a:r>
            <a:endParaRPr lang="en-US" sz="4900" b="1" dirty="0">
              <a:latin typeface="Times New Roman" panose="02020603050405020304" pitchFamily="18" charset="0"/>
              <a:cs typeface="Times New Roman" panose="02020603050405020304" pitchFamily="18" charset="0"/>
            </a:endParaRPr>
          </a:p>
          <a:p>
            <a:endParaRPr lang="en-US" sz="4900" b="1" dirty="0">
              <a:latin typeface="Times New Roman" panose="02020603050405020304" pitchFamily="18" charset="0"/>
              <a:cs typeface="Times New Roman" panose="02020603050405020304" pitchFamily="18" charset="0"/>
            </a:endParaRPr>
          </a:p>
          <a:p>
            <a:r>
              <a:rPr lang="en-US" sz="4900" b="1" dirty="0">
                <a:latin typeface="Times New Roman" panose="02020603050405020304" pitchFamily="18" charset="0"/>
                <a:cs typeface="Times New Roman" panose="02020603050405020304" pitchFamily="18" charset="0"/>
              </a:rPr>
              <a:t>(2)  NEP-2020 Based Innovative Programs</a:t>
            </a:r>
            <a:endParaRPr lang="en-US" sz="4900" dirty="0">
              <a:latin typeface="Times New Roman" panose="02020603050405020304" pitchFamily="18" charset="0"/>
              <a:cs typeface="Times New Roman" panose="02020603050405020304" pitchFamily="18" charset="0"/>
            </a:endParaRP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Educational Technology &amp; AI in Education</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Environmental Education and Sustainable Development</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Value Education &amp; Human Rights Education</a:t>
            </a:r>
            <a:endParaRPr lang="en-US" sz="4900" b="1" dirty="0">
              <a:latin typeface="Times New Roman" panose="02020603050405020304" pitchFamily="18" charset="0"/>
              <a:cs typeface="Times New Roman" panose="02020603050405020304" pitchFamily="18" charset="0"/>
            </a:endParaRPr>
          </a:p>
          <a:p>
            <a:endParaRPr lang="en-US" sz="4900" b="1" dirty="0">
              <a:latin typeface="Times New Roman" panose="02020603050405020304" pitchFamily="18" charset="0"/>
              <a:cs typeface="Times New Roman" panose="02020603050405020304" pitchFamily="18" charset="0"/>
            </a:endParaRPr>
          </a:p>
          <a:p>
            <a:r>
              <a:rPr lang="en-US" sz="4900" b="1" dirty="0">
                <a:latin typeface="Times New Roman" panose="02020603050405020304" pitchFamily="18" charset="0"/>
                <a:cs typeface="Times New Roman" panose="02020603050405020304" pitchFamily="18" charset="0"/>
              </a:rPr>
              <a:t>(3) Short-Term Certificate Courses (3–6 months)</a:t>
            </a:r>
            <a:endParaRPr lang="en-US" sz="4900" dirty="0">
              <a:latin typeface="Times New Roman" panose="02020603050405020304" pitchFamily="18" charset="0"/>
              <a:cs typeface="Times New Roman" panose="02020603050405020304" pitchFamily="18" charset="0"/>
            </a:endParaRP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Educational Research &amp; Data Analysis (Using SPSS/Excel)</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Art &amp; Drama in Education</a:t>
            </a:r>
          </a:p>
          <a:p>
            <a:pPr>
              <a:buFont typeface="Wingdings" pitchFamily="2" charset="2"/>
              <a:buChar char="Ø"/>
            </a:pPr>
            <a:r>
              <a:rPr lang="en-US" sz="4900" dirty="0">
                <a:latin typeface="Times New Roman" panose="02020603050405020304" pitchFamily="18" charset="0"/>
                <a:cs typeface="Times New Roman" panose="02020603050405020304" pitchFamily="18" charset="0"/>
              </a:rPr>
              <a:t>Digital Lesson Planning &amp; E-Content Creation</a:t>
            </a:r>
            <a:endParaRPr lang="en-US" sz="4900" b="1" dirty="0">
              <a:latin typeface="Times New Roman" panose="02020603050405020304" pitchFamily="18" charset="0"/>
              <a:cs typeface="Times New Roman" panose="02020603050405020304" pitchFamily="18" charset="0"/>
            </a:endParaRPr>
          </a:p>
          <a:p>
            <a:endParaRPr lang="en-US" sz="4900" b="1" dirty="0">
              <a:latin typeface="Times New Roman" panose="02020603050405020304" pitchFamily="18" charset="0"/>
              <a:cs typeface="Times New Roman" panose="02020603050405020304" pitchFamily="18" charset="0"/>
            </a:endParaRPr>
          </a:p>
          <a:p>
            <a:r>
              <a:rPr lang="en-US" sz="4900" b="1" dirty="0">
                <a:latin typeface="Times New Roman" panose="02020603050405020304" pitchFamily="18" charset="0"/>
                <a:cs typeface="Times New Roman" panose="02020603050405020304" pitchFamily="18" charset="0"/>
              </a:rPr>
              <a:t>(4)  College-Based Enrichment Programs</a:t>
            </a:r>
            <a:endParaRPr lang="en-US" sz="4900" dirty="0">
              <a:latin typeface="Times New Roman" panose="02020603050405020304" pitchFamily="18" charset="0"/>
              <a:cs typeface="Times New Roman" panose="02020603050405020304" pitchFamily="18" charset="0"/>
            </a:endParaRP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 Peer Teaching &amp; Mentorship Program</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 School Internship Enhancement Program</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 Language Enrichment (English/Gujarati Communication)</a:t>
            </a:r>
          </a:p>
          <a:p>
            <a:endParaRPr lang="en-US" sz="4900" b="1" dirty="0">
              <a:latin typeface="Times New Roman" panose="02020603050405020304" pitchFamily="18" charset="0"/>
              <a:cs typeface="Times New Roman" panose="02020603050405020304" pitchFamily="18" charset="0"/>
            </a:endParaRPr>
          </a:p>
          <a:p>
            <a:r>
              <a:rPr lang="en-US" sz="4900" b="1" dirty="0">
                <a:latin typeface="Times New Roman" panose="02020603050405020304" pitchFamily="18" charset="0"/>
                <a:cs typeface="Times New Roman" panose="02020603050405020304" pitchFamily="18" charset="0"/>
              </a:rPr>
              <a:t>(5) Collaboration-Based Programs</a:t>
            </a:r>
            <a:endParaRPr lang="en-US" sz="4900" dirty="0">
              <a:latin typeface="Times New Roman" panose="02020603050405020304" pitchFamily="18" charset="0"/>
              <a:cs typeface="Times New Roman" panose="02020603050405020304" pitchFamily="18" charset="0"/>
            </a:endParaRPr>
          </a:p>
          <a:p>
            <a:pPr lvl="0">
              <a:buFont typeface="Wingdings" pitchFamily="2" charset="2"/>
              <a:buChar char="Ø"/>
            </a:pPr>
            <a:r>
              <a:rPr lang="en-US" sz="4900" dirty="0" err="1">
                <a:latin typeface="Times New Roman" panose="02020603050405020304" pitchFamily="18" charset="0"/>
                <a:cs typeface="Times New Roman" panose="02020603050405020304" pitchFamily="18" charset="0"/>
              </a:rPr>
              <a:t>MoU</a:t>
            </a:r>
            <a:r>
              <a:rPr lang="en-US" sz="4900" dirty="0">
                <a:latin typeface="Times New Roman" panose="02020603050405020304" pitchFamily="18" charset="0"/>
                <a:cs typeface="Times New Roman" panose="02020603050405020304" pitchFamily="18" charset="0"/>
              </a:rPr>
              <a:t> with Local Schools for Innovation Labs</a:t>
            </a:r>
          </a:p>
          <a:p>
            <a:pPr lvl="0">
              <a:buFont typeface="Wingdings" pitchFamily="2" charset="2"/>
              <a:buChar char="Ø"/>
            </a:pPr>
            <a:r>
              <a:rPr lang="en-US" sz="4900" dirty="0">
                <a:latin typeface="Times New Roman" panose="02020603050405020304" pitchFamily="18" charset="0"/>
                <a:cs typeface="Times New Roman" panose="02020603050405020304" pitchFamily="18" charset="0"/>
              </a:rPr>
              <a:t>ICT Training Program in Collaboration with NGOs or DIET</a:t>
            </a:r>
          </a:p>
          <a:p>
            <a:endParaRPr lang="en-US" dirty="0" smtClean="0">
              <a:solidFill>
                <a:srgbClr val="FF000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70C0"/>
                </a:solidFill>
              </a:rPr>
              <a:t>Research &amp; innovation goals</a:t>
            </a:r>
            <a:r>
              <a:rPr lang="en-US" dirty="0">
                <a:solidFill>
                  <a:schemeClr val="accent2">
                    <a:lumMod val="50000"/>
                  </a:schemeClr>
                </a:solidFill>
              </a:rPr>
              <a:t/>
            </a:r>
            <a:br>
              <a:rPr lang="en-US" dirty="0">
                <a:solidFill>
                  <a:schemeClr val="accent2">
                    <a:lumMod val="50000"/>
                  </a:schemeClr>
                </a:solidFill>
              </a:rPr>
            </a:br>
            <a:endParaRPr lang="en-US" dirty="0">
              <a:solidFill>
                <a:srgbClr val="0070C0"/>
              </a:solidFill>
            </a:endParaRPr>
          </a:p>
        </p:txBody>
      </p:sp>
      <p:sp>
        <p:nvSpPr>
          <p:cNvPr id="3" name="Content Placeholder 2"/>
          <p:cNvSpPr>
            <a:spLocks noGrp="1"/>
          </p:cNvSpPr>
          <p:nvPr>
            <p:ph sz="quarter" idx="1"/>
          </p:nvPr>
        </p:nvSpPr>
        <p:spPr>
          <a:xfrm>
            <a:off x="0" y="1600200"/>
            <a:ext cx="9144000" cy="5257800"/>
          </a:xfrm>
        </p:spPr>
        <p:txBody>
          <a:bodyPr>
            <a:normAutofit/>
          </a:bodyPr>
          <a:lstStyle/>
          <a:p>
            <a:pPr>
              <a:buFont typeface="Wingdings" pitchFamily="2" charset="2"/>
              <a:buChar char="v"/>
            </a:pPr>
            <a:r>
              <a:rPr lang="en-US" sz="2300" b="1" dirty="0" smtClean="0">
                <a:latin typeface="Times New Roman" panose="02020603050405020304" pitchFamily="18" charset="0"/>
                <a:cs typeface="Times New Roman" panose="02020603050405020304" pitchFamily="18" charset="0"/>
              </a:rPr>
              <a:t>Research </a:t>
            </a:r>
            <a:r>
              <a:rPr lang="en-US" sz="2300" b="1" dirty="0">
                <a:latin typeface="Times New Roman" panose="02020603050405020304" pitchFamily="18" charset="0"/>
                <a:cs typeface="Times New Roman" panose="02020603050405020304" pitchFamily="18" charset="0"/>
              </a:rPr>
              <a:t>Goals : </a:t>
            </a:r>
          </a:p>
          <a:p>
            <a:pPr>
              <a:buFont typeface="Wingdings" pitchFamily="2" charset="2"/>
              <a:buChar char="Ø"/>
            </a:pPr>
            <a:r>
              <a:rPr lang="en-US" sz="2300" dirty="0">
                <a:latin typeface="Times New Roman" panose="02020603050405020304" pitchFamily="18" charset="0"/>
                <a:cs typeface="Times New Roman" panose="02020603050405020304" pitchFamily="18" charset="0"/>
              </a:rPr>
              <a:t>To study the use of innovative educational methods in the field of education.</a:t>
            </a:r>
            <a:endParaRPr lang="en-US" sz="23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itchFamily="2" charset="2"/>
              <a:buChar char="Ø"/>
            </a:pPr>
            <a:r>
              <a:rPr lang="en-US" sz="2300" dirty="0">
                <a:latin typeface="Times New Roman" panose="02020603050405020304" pitchFamily="18" charset="0"/>
                <a:cs typeface="Times New Roman" panose="02020603050405020304" pitchFamily="18" charset="0"/>
              </a:rPr>
              <a:t>To explore how educational technology (ICT) is used effectively in education.</a:t>
            </a:r>
          </a:p>
          <a:p>
            <a:pPr>
              <a:buFont typeface="Wingdings" pitchFamily="2" charset="2"/>
              <a:buChar char="Ø"/>
            </a:pPr>
            <a:r>
              <a:rPr lang="en-US" sz="2300" dirty="0">
                <a:latin typeface="Times New Roman" panose="02020603050405020304" pitchFamily="18" charset="0"/>
                <a:cs typeface="Times New Roman" panose="02020603050405020304" pitchFamily="18" charset="0"/>
              </a:rPr>
              <a:t>Action Research</a:t>
            </a:r>
          </a:p>
          <a:p>
            <a:pPr>
              <a:buFont typeface="Wingdings" panose="05000000000000000000" pitchFamily="2" charset="2"/>
              <a:buChar char="v"/>
            </a:pPr>
            <a:r>
              <a:rPr lang="en-US" sz="2300" b="1" dirty="0" smtClean="0">
                <a:latin typeface="Times New Roman" panose="02020603050405020304" pitchFamily="18" charset="0"/>
                <a:cs typeface="Times New Roman" panose="02020603050405020304" pitchFamily="18" charset="0"/>
              </a:rPr>
              <a:t>Innovation </a:t>
            </a:r>
            <a:r>
              <a:rPr lang="en-US" sz="2300" b="1" dirty="0">
                <a:latin typeface="Times New Roman" panose="02020603050405020304" pitchFamily="18" charset="0"/>
                <a:cs typeface="Times New Roman" panose="02020603050405020304" pitchFamily="18" charset="0"/>
              </a:rPr>
              <a:t>Goals : </a:t>
            </a:r>
          </a:p>
          <a:p>
            <a:pPr>
              <a:buFont typeface="Wingdings" pitchFamily="2" charset="2"/>
              <a:buChar char="Ø"/>
            </a:pPr>
            <a:r>
              <a:rPr lang="en-US" sz="2300" b="1" dirty="0">
                <a:latin typeface="Times New Roman" panose="02020603050405020304" pitchFamily="18" charset="0"/>
                <a:cs typeface="Times New Roman" panose="02020603050405020304" pitchFamily="18" charset="0"/>
              </a:rPr>
              <a:t>ICT-based Teaching Tools</a:t>
            </a:r>
            <a:r>
              <a:rPr lang="en-US" sz="2300" dirty="0">
                <a:latin typeface="Times New Roman" panose="02020603050405020304" pitchFamily="18" charset="0"/>
                <a:cs typeface="Times New Roman" panose="02020603050405020304" pitchFamily="18" charset="0"/>
              </a:rPr>
              <a:t> (Smart Class, Google Classroom, LMS)</a:t>
            </a:r>
          </a:p>
          <a:p>
            <a:pPr>
              <a:buFont typeface="Wingdings" pitchFamily="2" charset="2"/>
              <a:buChar char="Ø"/>
            </a:pPr>
            <a:r>
              <a:rPr lang="en-US" sz="2300" b="1" dirty="0">
                <a:latin typeface="Times New Roman" panose="02020603050405020304" pitchFamily="18" charset="0"/>
                <a:cs typeface="Times New Roman" panose="02020603050405020304" pitchFamily="18" charset="0"/>
              </a:rPr>
              <a:t>Game-based learning</a:t>
            </a:r>
            <a:r>
              <a:rPr lang="en-US" sz="2300" dirty="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Project-based learning</a:t>
            </a:r>
            <a:r>
              <a:rPr lang="en-US" sz="2300" dirty="0">
                <a:latin typeface="Times New Roman" panose="02020603050405020304" pitchFamily="18" charset="0"/>
                <a:cs typeface="Times New Roman" panose="02020603050405020304" pitchFamily="18" charset="0"/>
              </a:rPr>
              <a:t>, </a:t>
            </a:r>
          </a:p>
          <a:p>
            <a:pPr>
              <a:buFont typeface="Wingdings" pitchFamily="2" charset="2"/>
              <a:buChar char="Ø"/>
            </a:pPr>
            <a:r>
              <a:rPr lang="en-US" sz="2300" dirty="0">
                <a:latin typeface="Times New Roman" panose="02020603050405020304" pitchFamily="18" charset="0"/>
                <a:cs typeface="Times New Roman" panose="02020603050405020304" pitchFamily="18" charset="0"/>
              </a:rPr>
              <a:t>Digital Lesson Plan </a:t>
            </a:r>
            <a:r>
              <a:rPr lang="en-US" sz="2300" dirty="0" smtClean="0">
                <a:latin typeface="Times New Roman" panose="02020603050405020304" pitchFamily="18" charset="0"/>
                <a:cs typeface="Times New Roman" panose="02020603050405020304" pitchFamily="18" charset="0"/>
              </a:rPr>
              <a:t>Bank</a:t>
            </a:r>
          </a:p>
          <a:p>
            <a:pPr>
              <a:buFont typeface="Wingdings" pitchFamily="2" charset="2"/>
              <a:buChar char="Ø"/>
            </a:pPr>
            <a:endParaRPr lang="en-US" sz="17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en-US" dirty="0" smtClean="0"/>
          </a:p>
          <a:p>
            <a:pPr marL="0" indent="0">
              <a:buNone/>
            </a:pPr>
            <a:endParaRPr lang="en-US" dirty="0" smtClean="0">
              <a:solidFill>
                <a:srgbClr val="FF000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6922"/>
            <a:ext cx="7772400" cy="1143000"/>
          </a:xfrm>
        </p:spPr>
        <p:txBody>
          <a:bodyPr>
            <a:normAutofit fontScale="90000"/>
          </a:bodyPr>
          <a:lstStyle/>
          <a:p>
            <a:r>
              <a:rPr lang="en-US" dirty="0">
                <a:solidFill>
                  <a:schemeClr val="accent2">
                    <a:lumMod val="50000"/>
                  </a:schemeClr>
                </a:solidFill>
              </a:rPr>
              <a:t>Infrastructure development plans</a:t>
            </a:r>
            <a:br>
              <a:rPr lang="en-US" dirty="0">
                <a:solidFill>
                  <a:schemeClr val="accent2">
                    <a:lumMod val="50000"/>
                  </a:schemeClr>
                </a:solidFill>
              </a:rPr>
            </a:br>
            <a:endParaRPr lang="en-IN" dirty="0"/>
          </a:p>
        </p:txBody>
      </p:sp>
      <p:sp>
        <p:nvSpPr>
          <p:cNvPr id="3" name="Content Placeholder 2"/>
          <p:cNvSpPr>
            <a:spLocks noGrp="1"/>
          </p:cNvSpPr>
          <p:nvPr>
            <p:ph sz="quarter" idx="1"/>
          </p:nvPr>
        </p:nvSpPr>
        <p:spPr/>
        <p:txBody>
          <a:bodyPr>
            <a:normAutofit fontScale="92500" lnSpcReduction="20000"/>
          </a:bodyPr>
          <a:lstStyle/>
          <a:p>
            <a:r>
              <a:rPr lang="en-US" sz="3400" b="1" dirty="0">
                <a:solidFill>
                  <a:srgbClr val="0070C0"/>
                </a:solidFill>
              </a:rPr>
              <a:t>Academic Infrastructure</a:t>
            </a:r>
          </a:p>
          <a:p>
            <a:r>
              <a:rPr lang="en-US" sz="2300" b="1" dirty="0"/>
              <a:t>Classrooms:</a:t>
            </a:r>
            <a:endParaRPr lang="en-US" sz="2300" dirty="0"/>
          </a:p>
          <a:p>
            <a:pPr lvl="1"/>
            <a:r>
              <a:rPr lang="en-US" sz="2300" dirty="0"/>
              <a:t>Smart classrooms with ICT facilities</a:t>
            </a:r>
          </a:p>
          <a:p>
            <a:pPr lvl="1"/>
            <a:r>
              <a:rPr lang="en-US" sz="2300" dirty="0"/>
              <a:t>LCD projectors, whiteboards, Wi-Fi connectivity</a:t>
            </a:r>
          </a:p>
          <a:p>
            <a:r>
              <a:rPr lang="en-US" sz="2300" b="1" dirty="0"/>
              <a:t>Library Development:</a:t>
            </a:r>
            <a:endParaRPr lang="en-US" sz="2300" dirty="0"/>
          </a:p>
          <a:p>
            <a:pPr lvl="1"/>
            <a:r>
              <a:rPr lang="en-US" sz="2300" dirty="0"/>
              <a:t>Digital library facility</a:t>
            </a:r>
          </a:p>
          <a:p>
            <a:pPr lvl="1"/>
            <a:r>
              <a:rPr lang="en-US" sz="2300" dirty="0"/>
              <a:t>Subscription to e-journals, e-books</a:t>
            </a:r>
          </a:p>
          <a:p>
            <a:r>
              <a:rPr lang="en-US" sz="2300" b="1" dirty="0"/>
              <a:t>Laboratories:</a:t>
            </a:r>
            <a:endParaRPr lang="en-US" sz="2300" dirty="0"/>
          </a:p>
          <a:p>
            <a:pPr lvl="1"/>
            <a:r>
              <a:rPr lang="en-US" sz="2300" dirty="0"/>
              <a:t>Psychology Lab</a:t>
            </a:r>
          </a:p>
          <a:p>
            <a:pPr lvl="1"/>
            <a:r>
              <a:rPr lang="en-US" sz="2300" dirty="0"/>
              <a:t>Science Lab</a:t>
            </a:r>
          </a:p>
          <a:p>
            <a:pPr lvl="1"/>
            <a:r>
              <a:rPr lang="en-US" sz="2300" dirty="0"/>
              <a:t>Computer &amp; ICT Lab</a:t>
            </a:r>
          </a:p>
          <a:p>
            <a:pPr lvl="1"/>
            <a:r>
              <a:rPr lang="en-US" sz="2300" dirty="0"/>
              <a:t>Language Lab</a:t>
            </a:r>
          </a:p>
          <a:p>
            <a:pPr lvl="1"/>
            <a:r>
              <a:rPr lang="en-US" sz="2300" dirty="0"/>
              <a:t>Curriculum Lab / Teaching Aid Preparation Room</a:t>
            </a:r>
          </a:p>
          <a:p>
            <a:endParaRPr lang="en-IN" dirty="0"/>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extLst>
      <p:ext uri="{BB962C8B-B14F-4D97-AF65-F5344CB8AC3E}">
        <p14:creationId xmlns:p14="http://schemas.microsoft.com/office/powerpoint/2010/main" xmlns="" val="1655627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normAutofit fontScale="90000"/>
          </a:bodyPr>
          <a:lstStyle/>
          <a:p>
            <a:r>
              <a:rPr lang="en-US" dirty="0" smtClean="0">
                <a:solidFill>
                  <a:srgbClr val="0070C0"/>
                </a:solidFill>
              </a:rPr>
              <a:t>Conclusion</a:t>
            </a:r>
            <a:endParaRPr lang="en-US" dirty="0">
              <a:solidFill>
                <a:srgbClr val="0070C0"/>
              </a:solidFill>
            </a:endParaRPr>
          </a:p>
        </p:txBody>
      </p:sp>
      <p:pic>
        <p:nvPicPr>
          <p:cNvPr id="4" name="Picture 3"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96200" y="152400"/>
            <a:ext cx="1219200" cy="1143000"/>
          </a:xfrm>
          <a:prstGeom prst="rect">
            <a:avLst/>
          </a:prstGeom>
          <a:noFill/>
          <a:ln>
            <a:noFill/>
          </a:ln>
        </p:spPr>
      </p:pic>
      <p:sp>
        <p:nvSpPr>
          <p:cNvPr id="6" name="Content Placeholder 5"/>
          <p:cNvSpPr>
            <a:spLocks noGrp="1"/>
          </p:cNvSpPr>
          <p:nvPr>
            <p:ph sz="quarter" idx="1"/>
          </p:nvPr>
        </p:nvSpPr>
        <p:spPr>
          <a:xfrm>
            <a:off x="0" y="1295400"/>
            <a:ext cx="8991600" cy="5334000"/>
          </a:xfrm>
        </p:spPr>
        <p:txBody>
          <a:bodyPr>
            <a:normAutofit fontScale="85000" lnSpcReduction="20000"/>
          </a:bodyPr>
          <a:lstStyle/>
          <a:p>
            <a:pPr marL="342900" indent="-342900">
              <a:buFont typeface="+mj-lt"/>
              <a:buAutoNum type="arabicPeriod"/>
            </a:pPr>
            <a:r>
              <a:rPr lang="en-US" sz="2800" dirty="0" smtClean="0"/>
              <a:t>BMCE has made very effective and significant progress in the all-round development of the trainees.</a:t>
            </a:r>
          </a:p>
          <a:p>
            <a:pPr marL="514350" indent="-514350">
              <a:buFont typeface="+mj-lt"/>
              <a:buAutoNum type="arabicPeriod"/>
            </a:pPr>
            <a:r>
              <a:rPr lang="en-US" sz="2800" dirty="0" smtClean="0"/>
              <a:t>BMCE has a very distinguished reputation for quality education and training.</a:t>
            </a:r>
          </a:p>
          <a:p>
            <a:pPr marL="514350" indent="-514350">
              <a:buFont typeface="+mj-lt"/>
              <a:buAutoNum type="arabicPeriod"/>
            </a:pPr>
            <a:r>
              <a:rPr lang="en-US" sz="2800" dirty="0" smtClean="0"/>
              <a:t>Along with education, training is provided along with various co-curricular and social activities, so that skills are developed in the trainees.</a:t>
            </a:r>
          </a:p>
          <a:p>
            <a:pPr marL="514350" indent="-514350">
              <a:buFont typeface="+mj-lt"/>
              <a:buAutoNum type="arabicPeriod"/>
            </a:pPr>
            <a:r>
              <a:rPr lang="en-US" sz="2800" dirty="0" smtClean="0"/>
              <a:t> It has earned a reputation as the best college in the entire Gujarat.</a:t>
            </a:r>
          </a:p>
          <a:p>
            <a:pPr marL="514350" indent="-514350">
              <a:buFont typeface="+mj-lt"/>
              <a:buAutoNum type="arabicPeriod"/>
            </a:pPr>
            <a:r>
              <a:rPr lang="en-US" sz="2800" dirty="0" smtClean="0"/>
              <a:t>The principal and staff of the college always work proactively for the placement of trainees in different schools </a:t>
            </a:r>
          </a:p>
          <a:p>
            <a:pPr marL="514350" indent="-514350">
              <a:buFont typeface="+mj-lt"/>
              <a:buAutoNum type="arabicPeriod"/>
            </a:pPr>
            <a:r>
              <a:rPr lang="en-US" sz="2800" dirty="0" smtClean="0"/>
              <a:t> The principal and staff perform their important duty to provide systematic guidance to the trainees for various competitive examinations</a:t>
            </a:r>
          </a:p>
          <a:p>
            <a:pPr marL="514350" indent="-514350">
              <a:buFont typeface="+mj-lt"/>
              <a:buAutoNum type="arabicPeriod"/>
            </a:pPr>
            <a:r>
              <a:rPr lang="en-US" sz="2800" dirty="0" smtClean="0"/>
              <a:t>The Principal, staff, trainees, former trainees, various schools-colleges, and parents have made excellent contributions to the progress of the college.</a:t>
            </a:r>
          </a:p>
          <a:p>
            <a:pPr marL="514350" indent="-514350">
              <a:buFont typeface="+mj-lt"/>
              <a:buAutoNum type="arabicPeriod"/>
            </a:pPr>
            <a:r>
              <a:rPr lang="en-US" sz="2800" dirty="0" smtClean="0"/>
              <a:t>Educational spelling, research etc. has been encouraged through school activities and educational relations so that the college has been very leading in maintaining the educational approach.</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2"/>
          </p:nvPr>
        </p:nvSpPr>
        <p:spPr/>
        <p:txBody>
          <a:bodyPr/>
          <a:lstStyle/>
          <a:p>
            <a:endParaRPr lang="en-US"/>
          </a:p>
        </p:txBody>
      </p:sp>
      <p:sp>
        <p:nvSpPr>
          <p:cNvPr id="4" name="Content Placeholder 3"/>
          <p:cNvSpPr>
            <a:spLocks noGrp="1"/>
          </p:cNvSpPr>
          <p:nvPr>
            <p:ph sz="quarter" idx="1"/>
          </p:nvPr>
        </p:nvSpPr>
        <p:spPr/>
        <p:txBody>
          <a:bodyPr>
            <a:normAutofit/>
          </a:bodyPr>
          <a:lstStyle/>
          <a:p>
            <a:pPr algn="ctr">
              <a:buNone/>
            </a:pPr>
            <a:r>
              <a:rPr lang="en-US" sz="9600" dirty="0" smtClean="0">
                <a:solidFill>
                  <a:srgbClr val="7030A0"/>
                </a:solidFill>
                <a:latin typeface="Showcard Gothic" pitchFamily="82" charset="0"/>
              </a:rPr>
              <a:t>Thank You</a:t>
            </a:r>
            <a:endParaRPr lang="en-US" sz="9600" dirty="0">
              <a:solidFill>
                <a:srgbClr val="7030A0"/>
              </a:solidFill>
              <a:latin typeface="Showcard Gothic" pitchFamily="82" charset="0"/>
            </a:endParaRPr>
          </a:p>
        </p:txBody>
      </p:sp>
      <p:pic>
        <p:nvPicPr>
          <p:cNvPr id="5" name="Picture 4" descr="C:\Users\pc-2\Desktop\M.Ed Logo.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228600"/>
            <a:ext cx="1447800" cy="1219200"/>
          </a:xfrm>
          <a:prstGeom prst="rect">
            <a:avLst/>
          </a:prstGeom>
          <a:noFill/>
          <a:ln>
            <a:noFill/>
          </a:ln>
        </p:spPr>
      </p:pic>
    </p:spTree>
  </p:cSld>
  <p:clrMapOvr>
    <a:masterClrMapping/>
  </p:clrMapOvr>
  <p:transition>
    <p:pull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672</TotalTime>
  <Words>2412</Words>
  <Application>Microsoft Office PowerPoint</Application>
  <PresentationFormat>On-screen Show (4:3)</PresentationFormat>
  <Paragraphs>761</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Equity</vt:lpstr>
      <vt:lpstr>  Bhagwan Mahavir University</vt:lpstr>
      <vt:lpstr>About BMCE</vt:lpstr>
      <vt:lpstr>         VISION OF  THE COLLEGE </vt:lpstr>
      <vt:lpstr>MISSION OF THE COLLEGE </vt:lpstr>
      <vt:lpstr>Strategies for Achieving Vision/Mission</vt:lpstr>
      <vt:lpstr>Key highlights of the year </vt:lpstr>
      <vt:lpstr>Slide 7</vt:lpstr>
      <vt:lpstr>Key Committees:</vt:lpstr>
      <vt:lpstr>BoS Committee</vt:lpstr>
      <vt:lpstr>Academic Programs</vt:lpstr>
      <vt:lpstr>Student Profile</vt:lpstr>
      <vt:lpstr>Faculty Profile</vt:lpstr>
      <vt:lpstr>Infrastructure &amp; Facilities</vt:lpstr>
      <vt:lpstr>Slide 14</vt:lpstr>
      <vt:lpstr>Slide 15</vt:lpstr>
      <vt:lpstr>Slide 16</vt:lpstr>
      <vt:lpstr>Clubs, Cultural &amp; Co-curricular Activities</vt:lpstr>
      <vt:lpstr>IQAC &amp; Quality Initiatives</vt:lpstr>
      <vt:lpstr>        Achievements &amp; Recognition Awards &amp; recognitions (faculty, students, institution)   </vt:lpstr>
      <vt:lpstr>Challenges &amp; Action Plan</vt:lpstr>
      <vt:lpstr>Uniqueness/Best Practices of college </vt:lpstr>
      <vt:lpstr>Slide 22</vt:lpstr>
      <vt:lpstr>Future Plans</vt:lpstr>
      <vt:lpstr>Research &amp; innovation goals </vt:lpstr>
      <vt:lpstr>Infrastructure development plans </vt:lpstr>
      <vt:lpstr>Conclusion</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Bhagwan Mahavir University</dc:title>
  <dc:creator>medpc00</dc:creator>
  <cp:lastModifiedBy>medpc00</cp:lastModifiedBy>
  <cp:revision>73</cp:revision>
  <dcterms:created xsi:type="dcterms:W3CDTF">2025-10-01T05:07:22Z</dcterms:created>
  <dcterms:modified xsi:type="dcterms:W3CDTF">2025-10-17T08:51:38Z</dcterms:modified>
</cp:coreProperties>
</file>